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2" r:id="rId5"/>
    <p:sldId id="283" r:id="rId6"/>
    <p:sldId id="284" r:id="rId7"/>
    <p:sldId id="285" r:id="rId8"/>
    <p:sldId id="276" r:id="rId9"/>
    <p:sldId id="265" r:id="rId10"/>
    <p:sldId id="281" r:id="rId11"/>
    <p:sldId id="260" r:id="rId12"/>
    <p:sldId id="262" r:id="rId13"/>
    <p:sldId id="261" r:id="rId14"/>
    <p:sldId id="263" r:id="rId15"/>
    <p:sldId id="257" r:id="rId16"/>
    <p:sldId id="258" r:id="rId17"/>
    <p:sldId id="267" r:id="rId18"/>
    <p:sldId id="268" r:id="rId19"/>
    <p:sldId id="266" r:id="rId20"/>
    <p:sldId id="259" r:id="rId21"/>
    <p:sldId id="272" r:id="rId22"/>
    <p:sldId id="271" r:id="rId23"/>
    <p:sldId id="270" r:id="rId24"/>
    <p:sldId id="290" r:id="rId25"/>
    <p:sldId id="264" r:id="rId26"/>
    <p:sldId id="269" r:id="rId27"/>
    <p:sldId id="278" r:id="rId28"/>
    <p:sldId id="277" r:id="rId29"/>
    <p:sldId id="273" r:id="rId30"/>
    <p:sldId id="274" r:id="rId31"/>
    <p:sldId id="288" r:id="rId32"/>
    <p:sldId id="275" r:id="rId33"/>
    <p:sldId id="279" r:id="rId34"/>
    <p:sldId id="289" r:id="rId35"/>
    <p:sldId id="28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F114AB-A576-4E5A-B280-A951E0C20E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36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127381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82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71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11867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49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536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13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32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30090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C541-D1D6-4CC2-B387-CA18B6DAC762}"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14AB-A576-4E5A-B280-A951E0C20E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42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42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1C541-D1D6-4CC2-B387-CA18B6DAC762}"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114AB-A576-4E5A-B280-A951E0C20E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19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1C541-D1D6-4CC2-B387-CA18B6DAC762}"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114AB-A576-4E5A-B280-A951E0C20E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75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C541-D1D6-4CC2-B387-CA18B6DAC762}"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258503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64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C541-D1D6-4CC2-B387-CA18B6DAC762}"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14AB-A576-4E5A-B280-A951E0C20EA7}" type="slidenum">
              <a:rPr lang="en-US" smtClean="0"/>
              <a:t>‹#›</a:t>
            </a:fld>
            <a:endParaRPr lang="en-US"/>
          </a:p>
        </p:txBody>
      </p:sp>
    </p:spTree>
    <p:extLst>
      <p:ext uri="{BB962C8B-B14F-4D97-AF65-F5344CB8AC3E}">
        <p14:creationId xmlns:p14="http://schemas.microsoft.com/office/powerpoint/2010/main" val="37759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01C541-D1D6-4CC2-B387-CA18B6DAC762}" type="datetimeFigureOut">
              <a:rPr lang="en-US" smtClean="0"/>
              <a:t>12/10/2024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F114AB-A576-4E5A-B280-A951E0C20EA7}" type="slidenum">
              <a:rPr lang="en-US" smtClean="0"/>
              <a:t>‹#›</a:t>
            </a:fld>
            <a:endParaRPr lang="en-US"/>
          </a:p>
        </p:txBody>
      </p:sp>
    </p:spTree>
    <p:extLst>
      <p:ext uri="{BB962C8B-B14F-4D97-AF65-F5344CB8AC3E}">
        <p14:creationId xmlns:p14="http://schemas.microsoft.com/office/powerpoint/2010/main" val="140040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search?sca_esv=face10566ce46e9f&amp;q=stimulated&amp;si=ACC90nz-2feRzoY4yuySkO-aQE81GjthaQ5xf9_zSpI211TsaAgjKI-uMdOiNgWbR60NjZlnwGzXGq5fe-yyAEkoPayEtK-0rKZmKDxlRkgVZ_mXkiVseVU%3D&amp;expnd=1&amp;sa=X&amp;ved=2ahUKEwjCnqDvnJmKAxW5vokEHXfgNyEQyecJegQIPBAP" TargetMode="External"/><Relationship Id="rId2" Type="http://schemas.openxmlformats.org/officeDocument/2006/relationships/hyperlink" Target="https://www.google.com/search?sca_esv=face10566ce46e9f&amp;q=mentally&amp;si=ACC90nx67Z8g0WkBmnrPB4IqtqGv8EMHCxhq3OmDCc_6204TQttbyn5jkKBe9Mz9OCpet5TWSbjRdpgQEkMIk3q9cMGR75r4UWDX9vWIwne_7O11gCkOcMQ%3D&amp;expnd=1&amp;sa=X&amp;ved=2ahUKEwjCnqDvnJmKAxW5vokEHXfgNyEQyecJegQIPBA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search?sca_esv=face10566ce46e9f&amp;q=firmness&amp;si=ACC90nx67Z8g0WkBmnrPB4IqtqGvgKAhHoG_h-Vndpd4ndS7DTDOkqois-TZlOqqgiTJynjbbqgzyPUX1rwGk02JNlhdlLBktP95Uu8veJ-qr8mtaDP9DRg%3D&amp;expnd=1&amp;sa=X&amp;ved=2ahUKEwjPm7_Hn5mKAxUUEFkFHd5WKMEQyecJegQIPBAO&amp;biw=1702&amp;bih=867&amp;dpr=1.1" TargetMode="External"/><Relationship Id="rId3" Type="http://schemas.openxmlformats.org/officeDocument/2006/relationships/hyperlink" Target="https://www.google.com/search?sca_esv=face10566ce46e9f&amp;q=continuance&amp;si=ACC90nwZrNcJVJVL0KSmGGq5Ka2YnEYJ4g5zvXJwUG5XjshpiID8SnmKX7GWYXeCseoBJJEYS9XhPTx27s3-kIZtn8UThFIBQy5d8pgZcLlBzHbmmODtUTs%3D&amp;expnd=1&amp;sa=X&amp;ved=2ahUKEwjWtsHxnpmKAxUOMlkFHcsiAqsQyecJegQIPRAP" TargetMode="External"/><Relationship Id="rId7" Type="http://schemas.openxmlformats.org/officeDocument/2006/relationships/hyperlink" Target="https://www.google.com/search?sca_esv=face10566ce46e9f&amp;q=attain&amp;si=ACC90nwdkA2npcVVmNPViiSe8FMKnC27Ewvl2-yssnH4zG9R0LcKX-ry97qfXBqf5GcsDQjkBVv28MqS6Ah_X6s6hjbQ2hKOcQ%3D%3D&amp;expnd=1&amp;sa=X&amp;ved=2ahUKEwjE6Jafn5mKAxWQEFkFHQuRADgQyecJegUIPRDhAQ" TargetMode="External"/><Relationship Id="rId2" Type="http://schemas.openxmlformats.org/officeDocument/2006/relationships/hyperlink" Target="https://www.google.com/search?sca_esv=face10566ce46e9f&amp;q=obstinate&amp;si=ACC90nxMSPeZfdJJjQgDsdZJuFuJvv3yEIxBl6kGUNKDPmmvdjewzGz1slXIqaBjjT-BhDdw23BJ3sPqos9zOvrVcpwoKVRxpwCBs0hz4mPbV4EuDWzhFb8%3D&amp;expnd=1&amp;sa=X&amp;ved=2ahUKEwjWtsHxnpmKAxUOMlkFHcsiAqsQyecJegQIPRAO" TargetMode="External"/><Relationship Id="rId1" Type="http://schemas.openxmlformats.org/officeDocument/2006/relationships/slideLayout" Target="../slideLayouts/slideLayout2.xml"/><Relationship Id="rId6" Type="http://schemas.openxmlformats.org/officeDocument/2006/relationships/hyperlink" Target="https://www.google.com/search?sca_esv=face10566ce46e9f&amp;q=biologically&amp;si=ACC90nxkzgN-KbLuTWKT81WCi4_nQowW1jTH3kjlZpKHy7sXTgTrFv4zNVq70zC6KWvAFFWXQsJ7W78Eljx6HEHlOYrwUFLBNOtpRDUhQccLmzoMVxUBFAA%3D&amp;expnd=1&amp;sa=X&amp;ved=2ahUKEwjE6Jafn5mKAxWQEFkFHQuRADgQyecJegUIPRDgAQ" TargetMode="External"/><Relationship Id="rId5" Type="http://schemas.openxmlformats.org/officeDocument/2006/relationships/hyperlink" Target="https://www.google.com/search?sca_esv=face10566ce46e9f&amp;q=innate&amp;si=ACC90nwdkA2npcVVmNPViiSe8FMK2KzyFJqKRLIoHJ4COF7zNOPz5TKR37VPXCY_RszDAG9VRhtzAiQwAccNJFXzVIyA1wT7lg%3D%3D&amp;expnd=1&amp;sa=X&amp;ved=2ahUKEwjE6Jafn5mKAxWQEFkFHQuRADgQyecJegUIPRDfAQ" TargetMode="External"/><Relationship Id="rId4" Type="http://schemas.openxmlformats.org/officeDocument/2006/relationships/hyperlink" Target="https://www.google.com/search?sca_esv=face10566ce46e9f&amp;q=spite&amp;si=ACC90nyrPgcbTBsFIq03NzrKCa0g4qJIU3H4xRPRdosCjzCY_h-vdBstJFwOzV14Z7JK_Gyl6okIuauo-IvBcl4A_E8ZUnsNFw%3D%3D&amp;expnd=1&amp;sa=X&amp;ved=2ahUKEwjWtsHxnpmKAxUOMlkFHcsiAqsQyecJegQIPRAQ"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DF1C-7550-4ABF-C623-D4D37BE40B29}"/>
              </a:ext>
            </a:extLst>
          </p:cNvPr>
          <p:cNvSpPr>
            <a:spLocks noGrp="1"/>
          </p:cNvSpPr>
          <p:nvPr>
            <p:ph type="ctrTitle"/>
          </p:nvPr>
        </p:nvSpPr>
        <p:spPr/>
        <p:txBody>
          <a:bodyPr/>
          <a:lstStyle/>
          <a:p>
            <a:r>
              <a:rPr lang="en-US" sz="4800" dirty="0">
                <a:latin typeface="Raleway Medium" pitchFamily="2" charset="0"/>
              </a:rPr>
              <a:t>VCS-Inc. Wellness Coaching Training</a:t>
            </a:r>
          </a:p>
        </p:txBody>
      </p:sp>
      <p:sp>
        <p:nvSpPr>
          <p:cNvPr id="3" name="Subtitle 2">
            <a:extLst>
              <a:ext uri="{FF2B5EF4-FFF2-40B4-BE49-F238E27FC236}">
                <a16:creationId xmlns:a16="http://schemas.microsoft.com/office/drawing/2014/main" id="{7599D8DB-1E05-AB85-6A5F-9658F5D452B0}"/>
              </a:ext>
            </a:extLst>
          </p:cNvPr>
          <p:cNvSpPr>
            <a:spLocks noGrp="1"/>
          </p:cNvSpPr>
          <p:nvPr>
            <p:ph type="subTitle" idx="1"/>
          </p:nvPr>
        </p:nvSpPr>
        <p:spPr/>
        <p:txBody>
          <a:bodyPr/>
          <a:lstStyle/>
          <a:p>
            <a:r>
              <a:rPr lang="en-US" dirty="0">
                <a:latin typeface="Raleway Medium" pitchFamily="2" charset="0"/>
              </a:rPr>
              <a:t>Week 9 </a:t>
            </a:r>
          </a:p>
          <a:p>
            <a:r>
              <a:rPr lang="en-US" dirty="0">
                <a:latin typeface="Raleway Medium" pitchFamily="2" charset="0"/>
              </a:rPr>
              <a:t>Continue – Parts 1 &amp; 2</a:t>
            </a:r>
          </a:p>
        </p:txBody>
      </p:sp>
    </p:spTree>
    <p:extLst>
      <p:ext uri="{BB962C8B-B14F-4D97-AF65-F5344CB8AC3E}">
        <p14:creationId xmlns:p14="http://schemas.microsoft.com/office/powerpoint/2010/main" val="345930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Raleway" pitchFamily="2" charset="0"/>
              </a:rPr>
              <a:t>Change is Hard… AND</a:t>
            </a:r>
          </a:p>
        </p:txBody>
      </p:sp>
      <p:sp>
        <p:nvSpPr>
          <p:cNvPr id="3" name="Content Placeholder 2"/>
          <p:cNvSpPr>
            <a:spLocks noGrp="1"/>
          </p:cNvSpPr>
          <p:nvPr>
            <p:ph idx="1"/>
          </p:nvPr>
        </p:nvSpPr>
        <p:spPr/>
        <p:txBody>
          <a:bodyPr>
            <a:normAutofit fontScale="92500" lnSpcReduction="10000"/>
          </a:bodyPr>
          <a:lstStyle/>
          <a:p>
            <a:r>
              <a:rPr lang="en-US" dirty="0">
                <a:latin typeface="Raleway" pitchFamily="2" charset="0"/>
              </a:rPr>
              <a:t>Still necessary</a:t>
            </a:r>
          </a:p>
          <a:p>
            <a:r>
              <a:rPr lang="en-US" dirty="0">
                <a:latin typeface="Raleway" pitchFamily="2" charset="0"/>
              </a:rPr>
              <a:t>Still possible</a:t>
            </a:r>
          </a:p>
          <a:p>
            <a:r>
              <a:rPr lang="en-US" dirty="0">
                <a:latin typeface="Raleway" pitchFamily="2" charset="0"/>
              </a:rPr>
              <a:t>Your Inalienable Birthright</a:t>
            </a:r>
          </a:p>
          <a:p>
            <a:r>
              <a:rPr lang="en-US" dirty="0">
                <a:latin typeface="Raleway" pitchFamily="2" charset="0"/>
              </a:rPr>
              <a:t>This is why we need: consistency, support, resources, focus, mindfulness, planning, adjustment, emotional intelligence, motivation, inspiration, perseverance, drive, determination, trust, self-efficacy, accountability, evaluation, feedback, rewards and rest.</a:t>
            </a:r>
          </a:p>
          <a:p>
            <a:r>
              <a:rPr lang="en-US" dirty="0">
                <a:latin typeface="Raleway" pitchFamily="2" charset="0"/>
              </a:rPr>
              <a:t>We can do hard things.  </a:t>
            </a:r>
          </a:p>
        </p:txBody>
      </p:sp>
    </p:spTree>
    <p:extLst>
      <p:ext uri="{BB962C8B-B14F-4D97-AF65-F5344CB8AC3E}">
        <p14:creationId xmlns:p14="http://schemas.microsoft.com/office/powerpoint/2010/main" val="65732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68E4-D7C1-3C02-B8DC-11A5C3B73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21CB4-42ED-12F6-A547-70FF3EC90759}"/>
              </a:ext>
            </a:extLst>
          </p:cNvPr>
          <p:cNvSpPr>
            <a:spLocks noGrp="1"/>
          </p:cNvSpPr>
          <p:nvPr>
            <p:ph type="title"/>
          </p:nvPr>
        </p:nvSpPr>
        <p:spPr>
          <a:xfrm>
            <a:off x="1295402" y="982132"/>
            <a:ext cx="9601196" cy="1377019"/>
          </a:xfrm>
        </p:spPr>
        <p:txBody>
          <a:bodyPr/>
          <a:lstStyle/>
          <a:p>
            <a:r>
              <a:rPr lang="en-US" dirty="0">
                <a:latin typeface="Raleway Medium" pitchFamily="2" charset="0"/>
              </a:rPr>
              <a:t>Motivation</a:t>
            </a:r>
          </a:p>
        </p:txBody>
      </p:sp>
      <p:sp>
        <p:nvSpPr>
          <p:cNvPr id="3" name="Content Placeholder 2">
            <a:extLst>
              <a:ext uri="{FF2B5EF4-FFF2-40B4-BE49-F238E27FC236}">
                <a16:creationId xmlns:a16="http://schemas.microsoft.com/office/drawing/2014/main" id="{45F370E5-58CB-903D-BAA0-5F42C0EE3939}"/>
              </a:ext>
            </a:extLst>
          </p:cNvPr>
          <p:cNvSpPr>
            <a:spLocks noGrp="1"/>
          </p:cNvSpPr>
          <p:nvPr>
            <p:ph idx="1"/>
          </p:nvPr>
        </p:nvSpPr>
        <p:spPr>
          <a:xfrm>
            <a:off x="1064302" y="2571922"/>
            <a:ext cx="9832295" cy="3318936"/>
          </a:xfrm>
        </p:spPr>
        <p:txBody>
          <a:bodyPr>
            <a:normAutofit fontScale="77500" lnSpcReduction="20000"/>
          </a:bodyPr>
          <a:lstStyle/>
          <a:p>
            <a:r>
              <a:rPr lang="en-US" dirty="0">
                <a:latin typeface="Raleway Medium" pitchFamily="2" charset="0"/>
              </a:rPr>
              <a:t>Motivation is </a:t>
            </a:r>
            <a:r>
              <a:rPr lang="en-US" b="1" i="1" dirty="0">
                <a:latin typeface="Raleway Medium" pitchFamily="2" charset="0"/>
              </a:rPr>
              <a:t>desire</a:t>
            </a:r>
            <a:r>
              <a:rPr lang="en-US" dirty="0">
                <a:latin typeface="Raleway Medium" pitchFamily="2" charset="0"/>
              </a:rPr>
              <a:t>. It is the “</a:t>
            </a:r>
            <a:r>
              <a:rPr lang="en-US" i="1" dirty="0">
                <a:latin typeface="Raleway Medium" pitchFamily="2" charset="0"/>
              </a:rPr>
              <a:t>Spark”</a:t>
            </a:r>
            <a:r>
              <a:rPr lang="en-US" dirty="0">
                <a:latin typeface="Raleway Medium" pitchFamily="2" charset="0"/>
              </a:rPr>
              <a:t> </a:t>
            </a:r>
            <a:r>
              <a:rPr lang="en-US" b="1" i="1" u="sng" dirty="0">
                <a:latin typeface="Raleway Medium" pitchFamily="2" charset="0"/>
              </a:rPr>
              <a:t>that ignites the fire </a:t>
            </a:r>
            <a:r>
              <a:rPr lang="en-US" dirty="0">
                <a:latin typeface="Raleway Medium" pitchFamily="2" charset="0"/>
              </a:rPr>
              <a:t>which fuels great performances, determination, persistence, perseverance, and drive. </a:t>
            </a:r>
          </a:p>
          <a:p>
            <a:r>
              <a:rPr lang="en-US" dirty="0">
                <a:latin typeface="Raleway Medium" pitchFamily="2" charset="0"/>
              </a:rPr>
              <a:t>You </a:t>
            </a:r>
            <a:r>
              <a:rPr lang="en-US" b="1" i="1" dirty="0">
                <a:latin typeface="Raleway Medium" pitchFamily="2" charset="0"/>
              </a:rPr>
              <a:t>cannot provide </a:t>
            </a:r>
            <a:r>
              <a:rPr lang="en-US" dirty="0">
                <a:latin typeface="Raleway Medium" pitchFamily="2" charset="0"/>
              </a:rPr>
              <a:t>motivation, but  </a:t>
            </a:r>
            <a:r>
              <a:rPr lang="en-US" b="1" i="1" dirty="0">
                <a:latin typeface="Raleway Medium" pitchFamily="2" charset="0"/>
              </a:rPr>
              <a:t>you can create the environment </a:t>
            </a:r>
            <a:r>
              <a:rPr lang="en-US" dirty="0">
                <a:latin typeface="Raleway Medium" pitchFamily="2" charset="0"/>
              </a:rPr>
              <a:t>that allows your client’s motivation to emerge.</a:t>
            </a:r>
          </a:p>
          <a:p>
            <a:r>
              <a:rPr lang="en-US" dirty="0">
                <a:latin typeface="Raleway Medium" pitchFamily="2" charset="0"/>
              </a:rPr>
              <a:t>If motivation is desire – what do we desire? </a:t>
            </a:r>
          </a:p>
          <a:p>
            <a:r>
              <a:rPr lang="en-US" dirty="0">
                <a:latin typeface="Raleway Medium" pitchFamily="2" charset="0"/>
              </a:rPr>
              <a:t>I desire = I want</a:t>
            </a:r>
          </a:p>
          <a:p>
            <a:r>
              <a:rPr lang="en-US" dirty="0">
                <a:latin typeface="Raleway Medium" pitchFamily="2" charset="0"/>
              </a:rPr>
              <a:t>What do we want? We want what we think/know we will enjoy.</a:t>
            </a:r>
          </a:p>
          <a:p>
            <a:r>
              <a:rPr lang="en-US" dirty="0">
                <a:latin typeface="Raleway Medium" pitchFamily="2" charset="0"/>
              </a:rPr>
              <a:t>What do we enjoy? We enjoy what feels good, what we are good at, what is rewarding, what is fun. </a:t>
            </a:r>
          </a:p>
          <a:p>
            <a:r>
              <a:rPr lang="en-US" dirty="0">
                <a:latin typeface="Raleway Medium" pitchFamily="2" charset="0"/>
              </a:rPr>
              <a:t>These things are tied tightly to our strengths.</a:t>
            </a:r>
          </a:p>
        </p:txBody>
      </p:sp>
    </p:spTree>
    <p:extLst>
      <p:ext uri="{BB962C8B-B14F-4D97-AF65-F5344CB8AC3E}">
        <p14:creationId xmlns:p14="http://schemas.microsoft.com/office/powerpoint/2010/main" val="364225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1803-76AB-40F4-E04E-0D6CB2FBE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B752B-F2AC-1E21-C008-DCDC826239E1}"/>
              </a:ext>
            </a:extLst>
          </p:cNvPr>
          <p:cNvSpPr>
            <a:spLocks noGrp="1"/>
          </p:cNvSpPr>
          <p:nvPr>
            <p:ph type="title"/>
          </p:nvPr>
        </p:nvSpPr>
        <p:spPr/>
        <p:txBody>
          <a:bodyPr/>
          <a:lstStyle/>
          <a:p>
            <a:r>
              <a:rPr lang="en-US" dirty="0">
                <a:latin typeface="Raleway Medium" pitchFamily="2" charset="0"/>
              </a:rPr>
              <a:t>Inspiration</a:t>
            </a:r>
          </a:p>
        </p:txBody>
      </p:sp>
      <p:sp>
        <p:nvSpPr>
          <p:cNvPr id="3" name="Content Placeholder 2">
            <a:extLst>
              <a:ext uri="{FF2B5EF4-FFF2-40B4-BE49-F238E27FC236}">
                <a16:creationId xmlns:a16="http://schemas.microsoft.com/office/drawing/2014/main" id="{D9155A09-0CD7-0AF9-274A-E02836DA35C7}"/>
              </a:ext>
            </a:extLst>
          </p:cNvPr>
          <p:cNvSpPr>
            <a:spLocks noGrp="1"/>
          </p:cNvSpPr>
          <p:nvPr>
            <p:ph idx="1"/>
          </p:nvPr>
        </p:nvSpPr>
        <p:spPr/>
        <p:txBody>
          <a:bodyPr>
            <a:normAutofit lnSpcReduction="10000"/>
          </a:bodyPr>
          <a:lstStyle/>
          <a:p>
            <a:r>
              <a:rPr lang="en-US" b="0" i="0" dirty="0">
                <a:solidFill>
                  <a:schemeClr val="tx1"/>
                </a:solidFill>
                <a:effectLst/>
                <a:latin typeface="Raleway Medium" pitchFamily="2" charset="0"/>
              </a:rPr>
              <a:t>Inspiration, however, is the process of being </a:t>
            </a:r>
            <a:r>
              <a:rPr lang="en-US" b="0" i="0" u="none" strike="noStrike" dirty="0">
                <a:solidFill>
                  <a:schemeClr val="tx1"/>
                </a:solidFill>
                <a:effectLst/>
                <a:latin typeface="Raleway Medium" pitchFamily="2" charset="0"/>
                <a:hlinkClick r:id="rId2"/>
              </a:rPr>
              <a:t>mentally</a:t>
            </a:r>
            <a:r>
              <a:rPr lang="en-US" b="0" i="0" dirty="0">
                <a:solidFill>
                  <a:schemeClr val="tx1"/>
                </a:solidFill>
                <a:effectLst/>
                <a:latin typeface="Raleway Medium" pitchFamily="2" charset="0"/>
              </a:rPr>
              <a:t> </a:t>
            </a:r>
            <a:r>
              <a:rPr lang="en-US" b="0" i="0" u="none" strike="noStrike" dirty="0">
                <a:solidFill>
                  <a:schemeClr val="tx1"/>
                </a:solidFill>
                <a:effectLst/>
                <a:latin typeface="Raleway Medium" pitchFamily="2" charset="0"/>
                <a:hlinkClick r:id="rId3"/>
              </a:rPr>
              <a:t>stimulated</a:t>
            </a:r>
            <a:r>
              <a:rPr lang="en-US" b="0" i="0" dirty="0">
                <a:solidFill>
                  <a:schemeClr val="tx1"/>
                </a:solidFill>
                <a:effectLst/>
                <a:latin typeface="Raleway Medium" pitchFamily="2" charset="0"/>
              </a:rPr>
              <a:t> to do or feel something, especially to do something creative.</a:t>
            </a:r>
          </a:p>
          <a:p>
            <a:r>
              <a:rPr lang="en-US" dirty="0">
                <a:solidFill>
                  <a:schemeClr val="tx1"/>
                </a:solidFill>
                <a:latin typeface="Raleway Medium" pitchFamily="2" charset="0"/>
              </a:rPr>
              <a:t>Think of when or how you have been inspired before. </a:t>
            </a:r>
            <a:endParaRPr lang="en-US" b="0" i="0" dirty="0">
              <a:solidFill>
                <a:schemeClr val="tx1"/>
              </a:solidFill>
              <a:effectLst/>
              <a:latin typeface="Raleway Medium" pitchFamily="2" charset="0"/>
            </a:endParaRPr>
          </a:p>
          <a:p>
            <a:r>
              <a:rPr lang="en-US" dirty="0">
                <a:solidFill>
                  <a:srgbClr val="202124"/>
                </a:solidFill>
                <a:latin typeface="Raleway Medium" pitchFamily="2" charset="0"/>
              </a:rPr>
              <a:t>It comes from listening to another person, participating in or watching an event, or observing someone/something that stimulates an emotional response, and provokes a desire in you to take action. </a:t>
            </a:r>
            <a:endParaRPr lang="en-US" dirty="0">
              <a:latin typeface="Raleway Medium" pitchFamily="2" charset="0"/>
            </a:endParaRPr>
          </a:p>
          <a:p>
            <a:endParaRPr lang="en-US" dirty="0">
              <a:latin typeface="Raleway Medium" pitchFamily="2" charset="0"/>
            </a:endParaRPr>
          </a:p>
        </p:txBody>
      </p:sp>
    </p:spTree>
    <p:extLst>
      <p:ext uri="{BB962C8B-B14F-4D97-AF65-F5344CB8AC3E}">
        <p14:creationId xmlns:p14="http://schemas.microsoft.com/office/powerpoint/2010/main" val="112949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CB21-0E43-B732-EAE4-39EBA3888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F3EA4-3441-81FB-CF44-D9DD9F368818}"/>
              </a:ext>
            </a:extLst>
          </p:cNvPr>
          <p:cNvSpPr>
            <a:spLocks noGrp="1"/>
          </p:cNvSpPr>
          <p:nvPr>
            <p:ph type="title"/>
          </p:nvPr>
        </p:nvSpPr>
        <p:spPr/>
        <p:txBody>
          <a:bodyPr/>
          <a:lstStyle/>
          <a:p>
            <a:r>
              <a:rPr lang="en-US" dirty="0">
                <a:latin typeface="Raleway Medium" pitchFamily="2" charset="0"/>
              </a:rPr>
              <a:t>Other Important Words</a:t>
            </a:r>
          </a:p>
        </p:txBody>
      </p:sp>
      <p:sp>
        <p:nvSpPr>
          <p:cNvPr id="3" name="Content Placeholder 2">
            <a:extLst>
              <a:ext uri="{FF2B5EF4-FFF2-40B4-BE49-F238E27FC236}">
                <a16:creationId xmlns:a16="http://schemas.microsoft.com/office/drawing/2014/main" id="{F6C958A4-21EE-D98D-28FB-CAF622683CCF}"/>
              </a:ext>
            </a:extLst>
          </p:cNvPr>
          <p:cNvSpPr>
            <a:spLocks noGrp="1"/>
          </p:cNvSpPr>
          <p:nvPr>
            <p:ph idx="1"/>
          </p:nvPr>
        </p:nvSpPr>
        <p:spPr>
          <a:xfrm>
            <a:off x="839448" y="2496972"/>
            <a:ext cx="10493115" cy="3318936"/>
          </a:xfrm>
        </p:spPr>
        <p:txBody>
          <a:bodyPr>
            <a:noAutofit/>
          </a:bodyPr>
          <a:lstStyle/>
          <a:p>
            <a:r>
              <a:rPr lang="en-US" sz="2200" dirty="0">
                <a:solidFill>
                  <a:schemeClr val="tx1"/>
                </a:solidFill>
                <a:latin typeface="Raleway Medium" pitchFamily="2" charset="0"/>
              </a:rPr>
              <a:t>Persistence = </a:t>
            </a:r>
            <a:r>
              <a:rPr lang="en-US" sz="2200" b="0" i="0" dirty="0">
                <a:solidFill>
                  <a:schemeClr val="tx1"/>
                </a:solidFill>
                <a:effectLst/>
                <a:latin typeface="Raleway Medium" pitchFamily="2" charset="0"/>
              </a:rPr>
              <a:t>firm or </a:t>
            </a:r>
            <a:r>
              <a:rPr lang="en-US" sz="2200" b="0" i="0" u="none" strike="noStrike" dirty="0">
                <a:solidFill>
                  <a:schemeClr val="tx1"/>
                </a:solidFill>
                <a:effectLst/>
                <a:latin typeface="Raleway Medium" pitchFamily="2" charset="0"/>
                <a:hlinkClick r:id="rId2">
                  <a:extLst>
                    <a:ext uri="{A12FA001-AC4F-418D-AE19-62706E023703}">
                      <ahyp:hlinkClr xmlns:ahyp="http://schemas.microsoft.com/office/drawing/2018/hyperlinkcolor" val="tx"/>
                    </a:ext>
                  </a:extLst>
                </a:hlinkClick>
              </a:rPr>
              <a:t>obstinate</a:t>
            </a:r>
            <a:r>
              <a:rPr lang="en-US" sz="2200" b="0" i="0" dirty="0">
                <a:solidFill>
                  <a:schemeClr val="tx1"/>
                </a:solidFill>
                <a:effectLst/>
                <a:latin typeface="Raleway Medium" pitchFamily="2" charset="0"/>
              </a:rPr>
              <a:t> </a:t>
            </a:r>
            <a:r>
              <a:rPr lang="en-US" sz="2200" b="0" i="0" u="none" strike="noStrike" dirty="0">
                <a:solidFill>
                  <a:schemeClr val="tx1"/>
                </a:solidFill>
                <a:effectLst/>
                <a:latin typeface="Raleway Medium" pitchFamily="2" charset="0"/>
                <a:hlinkClick r:id="rId3">
                  <a:extLst>
                    <a:ext uri="{A12FA001-AC4F-418D-AE19-62706E023703}">
                      <ahyp:hlinkClr xmlns:ahyp="http://schemas.microsoft.com/office/drawing/2018/hyperlinkcolor" val="tx"/>
                    </a:ext>
                  </a:extLst>
                </a:hlinkClick>
              </a:rPr>
              <a:t>continuance</a:t>
            </a:r>
            <a:r>
              <a:rPr lang="en-US" sz="2200" b="0" i="0" dirty="0">
                <a:solidFill>
                  <a:schemeClr val="tx1"/>
                </a:solidFill>
                <a:effectLst/>
                <a:latin typeface="Raleway Medium" pitchFamily="2" charset="0"/>
              </a:rPr>
              <a:t> in a course of action in </a:t>
            </a:r>
            <a:r>
              <a:rPr lang="en-US" sz="2200" b="0" i="0" u="none" strike="noStrike" dirty="0">
                <a:solidFill>
                  <a:schemeClr val="tx1"/>
                </a:solidFill>
                <a:effectLst/>
                <a:latin typeface="Raleway Medium" pitchFamily="2" charset="0"/>
                <a:hlinkClick r:id="rId4">
                  <a:extLst>
                    <a:ext uri="{A12FA001-AC4F-418D-AE19-62706E023703}">
                      <ahyp:hlinkClr xmlns:ahyp="http://schemas.microsoft.com/office/drawing/2018/hyperlinkcolor" val="tx"/>
                    </a:ext>
                  </a:extLst>
                </a:hlinkClick>
              </a:rPr>
              <a:t>spite</a:t>
            </a:r>
            <a:r>
              <a:rPr lang="en-US" sz="2200" b="0" i="0" dirty="0">
                <a:solidFill>
                  <a:schemeClr val="tx1"/>
                </a:solidFill>
                <a:effectLst/>
                <a:latin typeface="Raleway Medium" pitchFamily="2" charset="0"/>
              </a:rPr>
              <a:t> of difficulty or opposition.</a:t>
            </a:r>
            <a:endParaRPr lang="en-US" sz="2200" dirty="0">
              <a:solidFill>
                <a:schemeClr val="tx1"/>
              </a:solidFill>
              <a:latin typeface="Raleway Medium" pitchFamily="2" charset="0"/>
            </a:endParaRPr>
          </a:p>
          <a:p>
            <a:r>
              <a:rPr lang="en-US" sz="2200" dirty="0">
                <a:solidFill>
                  <a:schemeClr val="tx1"/>
                </a:solidFill>
                <a:latin typeface="Raleway Medium" pitchFamily="2" charset="0"/>
              </a:rPr>
              <a:t>Perseverance = </a:t>
            </a:r>
            <a:r>
              <a:rPr lang="en-US" sz="2200" b="0" i="0" dirty="0">
                <a:solidFill>
                  <a:schemeClr val="tx1"/>
                </a:solidFill>
                <a:effectLst/>
                <a:latin typeface="Raleway Medium" pitchFamily="2" charset="0"/>
              </a:rPr>
              <a:t>persistence in doing something despite difficulty or delay in achieving success.</a:t>
            </a:r>
            <a:endParaRPr lang="en-US" sz="2200" dirty="0">
              <a:solidFill>
                <a:schemeClr val="tx1"/>
              </a:solidFill>
              <a:latin typeface="Raleway Medium" pitchFamily="2" charset="0"/>
            </a:endParaRPr>
          </a:p>
          <a:p>
            <a:r>
              <a:rPr lang="en-US" sz="2200" dirty="0">
                <a:solidFill>
                  <a:schemeClr val="tx1"/>
                </a:solidFill>
                <a:latin typeface="Raleway Medium" pitchFamily="2" charset="0"/>
              </a:rPr>
              <a:t>Drive = </a:t>
            </a:r>
            <a:r>
              <a:rPr lang="en-US" sz="2200" b="0" i="0" dirty="0">
                <a:solidFill>
                  <a:schemeClr val="tx1"/>
                </a:solidFill>
                <a:effectLst/>
                <a:latin typeface="Raleway Medium" pitchFamily="2" charset="0"/>
              </a:rPr>
              <a:t>an </a:t>
            </a:r>
            <a:r>
              <a:rPr lang="en-US" sz="2200" b="0" i="0" u="none" strike="noStrike" dirty="0">
                <a:solidFill>
                  <a:schemeClr val="tx1"/>
                </a:solidFill>
                <a:effectLst/>
                <a:latin typeface="Raleway Medium" pitchFamily="2" charset="0"/>
                <a:hlinkClick r:id="rId5">
                  <a:extLst>
                    <a:ext uri="{A12FA001-AC4F-418D-AE19-62706E023703}">
                      <ahyp:hlinkClr xmlns:ahyp="http://schemas.microsoft.com/office/drawing/2018/hyperlinkcolor" val="tx"/>
                    </a:ext>
                  </a:extLst>
                </a:hlinkClick>
              </a:rPr>
              <a:t>innate</a:t>
            </a:r>
            <a:r>
              <a:rPr lang="en-US" sz="2200" b="0" i="0" dirty="0">
                <a:solidFill>
                  <a:schemeClr val="tx1"/>
                </a:solidFill>
                <a:effectLst/>
                <a:latin typeface="Raleway Medium" pitchFamily="2" charset="0"/>
              </a:rPr>
              <a:t>, </a:t>
            </a:r>
            <a:r>
              <a:rPr lang="en-US" sz="2200" b="0" i="0" u="none" strike="noStrike" dirty="0">
                <a:solidFill>
                  <a:schemeClr val="tx1"/>
                </a:solidFill>
                <a:effectLst/>
                <a:latin typeface="Raleway Medium" pitchFamily="2" charset="0"/>
                <a:hlinkClick r:id="rId6">
                  <a:extLst>
                    <a:ext uri="{A12FA001-AC4F-418D-AE19-62706E023703}">
                      <ahyp:hlinkClr xmlns:ahyp="http://schemas.microsoft.com/office/drawing/2018/hyperlinkcolor" val="tx"/>
                    </a:ext>
                  </a:extLst>
                </a:hlinkClick>
              </a:rPr>
              <a:t>biologically</a:t>
            </a:r>
            <a:r>
              <a:rPr lang="en-US" sz="2200" b="0" i="0" dirty="0">
                <a:solidFill>
                  <a:schemeClr val="tx1"/>
                </a:solidFill>
                <a:effectLst/>
                <a:latin typeface="Raleway Medium" pitchFamily="2" charset="0"/>
              </a:rPr>
              <a:t> determined urge to </a:t>
            </a:r>
            <a:r>
              <a:rPr lang="en-US" sz="2200" b="0" i="0" u="none" strike="noStrike" dirty="0">
                <a:solidFill>
                  <a:schemeClr val="tx1"/>
                </a:solidFill>
                <a:effectLst/>
                <a:latin typeface="Raleway Medium" pitchFamily="2" charset="0"/>
                <a:hlinkClick r:id="rId7">
                  <a:extLst>
                    <a:ext uri="{A12FA001-AC4F-418D-AE19-62706E023703}">
                      <ahyp:hlinkClr xmlns:ahyp="http://schemas.microsoft.com/office/drawing/2018/hyperlinkcolor" val="tx"/>
                    </a:ext>
                  </a:extLst>
                </a:hlinkClick>
              </a:rPr>
              <a:t>attain</a:t>
            </a:r>
            <a:r>
              <a:rPr lang="en-US" sz="2200" b="0" i="0" dirty="0">
                <a:solidFill>
                  <a:schemeClr val="tx1"/>
                </a:solidFill>
                <a:effectLst/>
                <a:latin typeface="Raleway Medium" pitchFamily="2" charset="0"/>
              </a:rPr>
              <a:t> a goal or satisfy a need. determination and ambition to achieve something</a:t>
            </a:r>
            <a:endParaRPr lang="en-US" sz="2200" dirty="0">
              <a:solidFill>
                <a:schemeClr val="tx1"/>
              </a:solidFill>
              <a:latin typeface="Raleway Medium" pitchFamily="2" charset="0"/>
            </a:endParaRPr>
          </a:p>
          <a:p>
            <a:r>
              <a:rPr lang="en-US" sz="2200" dirty="0">
                <a:solidFill>
                  <a:schemeClr val="tx1"/>
                </a:solidFill>
                <a:latin typeface="Raleway Medium" pitchFamily="2" charset="0"/>
              </a:rPr>
              <a:t>Determination = </a:t>
            </a:r>
            <a:r>
              <a:rPr lang="en-US" sz="2200" b="0" i="0" u="none" strike="noStrike" dirty="0">
                <a:solidFill>
                  <a:schemeClr val="tx1"/>
                </a:solidFill>
                <a:effectLst/>
                <a:latin typeface="Raleway Medium" pitchFamily="2" charset="0"/>
                <a:hlinkClick r:id="rId8">
                  <a:extLst>
                    <a:ext uri="{A12FA001-AC4F-418D-AE19-62706E023703}">
                      <ahyp:hlinkClr xmlns:ahyp="http://schemas.microsoft.com/office/drawing/2018/hyperlinkcolor" val="tx"/>
                    </a:ext>
                  </a:extLst>
                </a:hlinkClick>
              </a:rPr>
              <a:t>firmness</a:t>
            </a:r>
            <a:r>
              <a:rPr lang="en-US" sz="2200" b="0" i="0" dirty="0">
                <a:solidFill>
                  <a:schemeClr val="tx1"/>
                </a:solidFill>
                <a:effectLst/>
                <a:latin typeface="Raleway Medium" pitchFamily="2" charset="0"/>
              </a:rPr>
              <a:t> of purpose; resoluteness</a:t>
            </a:r>
          </a:p>
          <a:p>
            <a:r>
              <a:rPr lang="en-US" sz="2200" dirty="0">
                <a:solidFill>
                  <a:schemeClr val="tx1"/>
                </a:solidFill>
                <a:latin typeface="Raleway Medium" pitchFamily="2" charset="0"/>
              </a:rPr>
              <a:t>What inconvenient truth do all these words point to? What is our language telling us that we are pretending not to know/see?</a:t>
            </a:r>
          </a:p>
          <a:p>
            <a:endParaRPr lang="en-US" sz="2200" dirty="0">
              <a:latin typeface="Raleway Medium" pitchFamily="2" charset="0"/>
            </a:endParaRPr>
          </a:p>
        </p:txBody>
      </p:sp>
    </p:spTree>
    <p:extLst>
      <p:ext uri="{BB962C8B-B14F-4D97-AF65-F5344CB8AC3E}">
        <p14:creationId xmlns:p14="http://schemas.microsoft.com/office/powerpoint/2010/main" val="318381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D4821-CE72-AF2F-2191-9FA646D96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301C2-F01C-A052-4841-D210CF8208F6}"/>
              </a:ext>
            </a:extLst>
          </p:cNvPr>
          <p:cNvSpPr>
            <a:spLocks noGrp="1"/>
          </p:cNvSpPr>
          <p:nvPr>
            <p:ph type="title"/>
          </p:nvPr>
        </p:nvSpPr>
        <p:spPr/>
        <p:txBody>
          <a:bodyPr>
            <a:normAutofit/>
          </a:bodyPr>
          <a:lstStyle/>
          <a:p>
            <a:r>
              <a:rPr lang="en-US" dirty="0">
                <a:latin typeface="Raleway Medium" pitchFamily="2" charset="0"/>
              </a:rPr>
              <a:t>When the going gets tough…	</a:t>
            </a:r>
          </a:p>
        </p:txBody>
      </p:sp>
      <p:sp>
        <p:nvSpPr>
          <p:cNvPr id="3" name="Content Placeholder 2">
            <a:extLst>
              <a:ext uri="{FF2B5EF4-FFF2-40B4-BE49-F238E27FC236}">
                <a16:creationId xmlns:a16="http://schemas.microsoft.com/office/drawing/2014/main" id="{740B719A-28E6-562E-4D65-8BA022C518AE}"/>
              </a:ext>
            </a:extLst>
          </p:cNvPr>
          <p:cNvSpPr>
            <a:spLocks noGrp="1"/>
          </p:cNvSpPr>
          <p:nvPr>
            <p:ph idx="1"/>
          </p:nvPr>
        </p:nvSpPr>
        <p:spPr/>
        <p:txBody>
          <a:bodyPr/>
          <a:lstStyle/>
          <a:p>
            <a:r>
              <a:rPr lang="en-US" dirty="0">
                <a:latin typeface="Raleway Medium" pitchFamily="2" charset="0"/>
              </a:rPr>
              <a:t>Motivation / desire – can provide the extra push necessary to continue when a process is slow/difficult, and rewards are not yet visible.</a:t>
            </a:r>
          </a:p>
          <a:p>
            <a:r>
              <a:rPr lang="en-US" dirty="0">
                <a:latin typeface="Raleway Medium" pitchFamily="2" charset="0"/>
              </a:rPr>
              <a:t>Motivation / desire – is a spark, but sparks can quickly disappear. Just like attention/focus/mental energy…. You have more motivation earlier in the day/process…. And it wears off as you continue to expend energy – especially if you expend energy without feeling enjoyment or seeing rewards/progress.  </a:t>
            </a:r>
          </a:p>
        </p:txBody>
      </p:sp>
    </p:spTree>
    <p:extLst>
      <p:ext uri="{BB962C8B-B14F-4D97-AF65-F5344CB8AC3E}">
        <p14:creationId xmlns:p14="http://schemas.microsoft.com/office/powerpoint/2010/main" val="279100024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6F5C-3D67-31D5-E61B-5AD5B5CBB2F5}"/>
              </a:ext>
            </a:extLst>
          </p:cNvPr>
          <p:cNvSpPr>
            <a:spLocks noGrp="1"/>
          </p:cNvSpPr>
          <p:nvPr>
            <p:ph type="title"/>
          </p:nvPr>
        </p:nvSpPr>
        <p:spPr/>
        <p:txBody>
          <a:bodyPr>
            <a:normAutofit/>
          </a:bodyPr>
          <a:lstStyle/>
          <a:p>
            <a:r>
              <a:rPr lang="en-US" dirty="0">
                <a:latin typeface="Raleway Medium" pitchFamily="2" charset="0"/>
              </a:rPr>
              <a:t>The Motivation Muscle</a:t>
            </a:r>
          </a:p>
        </p:txBody>
      </p:sp>
      <p:sp>
        <p:nvSpPr>
          <p:cNvPr id="3" name="Content Placeholder 2">
            <a:extLst>
              <a:ext uri="{FF2B5EF4-FFF2-40B4-BE49-F238E27FC236}">
                <a16:creationId xmlns:a16="http://schemas.microsoft.com/office/drawing/2014/main" id="{52E2C7DA-F339-6564-32D5-3D042047BEB3}"/>
              </a:ext>
            </a:extLst>
          </p:cNvPr>
          <p:cNvSpPr>
            <a:spLocks noGrp="1"/>
          </p:cNvSpPr>
          <p:nvPr>
            <p:ph idx="1"/>
          </p:nvPr>
        </p:nvSpPr>
        <p:spPr>
          <a:xfrm>
            <a:off x="1295401" y="2556932"/>
            <a:ext cx="9601196" cy="3670132"/>
          </a:xfrm>
        </p:spPr>
        <p:txBody>
          <a:bodyPr>
            <a:noAutofit/>
          </a:bodyPr>
          <a:lstStyle/>
          <a:p>
            <a:r>
              <a:rPr lang="en-US" sz="1700" dirty="0">
                <a:latin typeface="Raleway Medium" pitchFamily="2" charset="0"/>
              </a:rPr>
              <a:t>Like a muscle, you can build your motivation, keep it strong. Like a battery, you can recharge your motivation. </a:t>
            </a:r>
          </a:p>
          <a:p>
            <a:r>
              <a:rPr lang="en-US" sz="1700" dirty="0">
                <a:latin typeface="Raleway Medium" pitchFamily="2" charset="0"/>
              </a:rPr>
              <a:t>People who manage not to give into temptation are often praised for being incredibly motivated. Not true. </a:t>
            </a:r>
          </a:p>
          <a:p>
            <a:r>
              <a:rPr lang="en-US" sz="1700" dirty="0">
                <a:latin typeface="Raleway Medium" pitchFamily="2" charset="0"/>
              </a:rPr>
              <a:t>The easiest temptation to resist is the one you never see. People who </a:t>
            </a:r>
            <a:r>
              <a:rPr lang="en-US" sz="1700" b="1" i="1" dirty="0">
                <a:latin typeface="Raleway Medium" pitchFamily="2" charset="0"/>
              </a:rPr>
              <a:t>appear to be </a:t>
            </a:r>
            <a:r>
              <a:rPr lang="en-US" sz="1700" dirty="0">
                <a:latin typeface="Raleway Medium" pitchFamily="2" charset="0"/>
              </a:rPr>
              <a:t>excellent </a:t>
            </a:r>
            <a:r>
              <a:rPr lang="en-US" sz="1700" b="1" i="1" dirty="0">
                <a:latin typeface="Raleway Medium" pitchFamily="2" charset="0"/>
              </a:rPr>
              <a:t>at resisting </a:t>
            </a:r>
            <a:r>
              <a:rPr lang="en-US" sz="1700" dirty="0">
                <a:latin typeface="Raleway Medium" pitchFamily="2" charset="0"/>
              </a:rPr>
              <a:t>temptation </a:t>
            </a:r>
            <a:r>
              <a:rPr lang="en-US" sz="1700" b="1" i="1" dirty="0">
                <a:latin typeface="Raleway Medium" pitchFamily="2" charset="0"/>
              </a:rPr>
              <a:t>are actually </a:t>
            </a:r>
            <a:r>
              <a:rPr lang="en-US" sz="1700" dirty="0">
                <a:latin typeface="Raleway Medium" pitchFamily="2" charset="0"/>
              </a:rPr>
              <a:t>excellent </a:t>
            </a:r>
            <a:r>
              <a:rPr lang="en-US" sz="1700" b="1" dirty="0">
                <a:latin typeface="Raleway Medium" pitchFamily="2" charset="0"/>
              </a:rPr>
              <a:t>at avoiding </a:t>
            </a:r>
            <a:r>
              <a:rPr lang="en-US" sz="1700" dirty="0">
                <a:latin typeface="Raleway Medium" pitchFamily="2" charset="0"/>
              </a:rPr>
              <a:t>temptation – they are great at </a:t>
            </a:r>
            <a:r>
              <a:rPr lang="en-US" sz="1700" b="1" i="1" dirty="0">
                <a:latin typeface="Raleway Medium" pitchFamily="2" charset="0"/>
              </a:rPr>
              <a:t>environmental engineering. </a:t>
            </a:r>
          </a:p>
          <a:p>
            <a:r>
              <a:rPr lang="en-US" sz="1700" dirty="0">
                <a:latin typeface="Raleway Medium" pitchFamily="2" charset="0"/>
              </a:rPr>
              <a:t>Seeing the success and feeling the strength that comes from successful environmental engineering, however, does INCREASE motivation – builds the muscle… by providing the fuel for the spark – pleasure, strength, reward, fun, positive feedback.</a:t>
            </a:r>
          </a:p>
          <a:p>
            <a:r>
              <a:rPr lang="en-US" sz="1700" dirty="0">
                <a:latin typeface="Raleway Medium" pitchFamily="2" charset="0"/>
              </a:rPr>
              <a:t>Winners </a:t>
            </a:r>
            <a:r>
              <a:rPr lang="en-US" sz="1700" b="1" dirty="0">
                <a:latin typeface="Raleway Medium" pitchFamily="2" charset="0"/>
              </a:rPr>
              <a:t>have</a:t>
            </a:r>
            <a:r>
              <a:rPr lang="en-US" sz="1700" dirty="0">
                <a:latin typeface="Raleway Medium" pitchFamily="2" charset="0"/>
              </a:rPr>
              <a:t> lots of motivation because </a:t>
            </a:r>
            <a:r>
              <a:rPr lang="en-US" sz="1700" b="1" dirty="0">
                <a:latin typeface="Raleway Medium" pitchFamily="2" charset="0"/>
              </a:rPr>
              <a:t>winning buil</a:t>
            </a:r>
            <a:r>
              <a:rPr lang="en-US" sz="1700" dirty="0">
                <a:latin typeface="Raleway Medium" pitchFamily="2" charset="0"/>
              </a:rPr>
              <a:t>ds motivation. </a:t>
            </a:r>
          </a:p>
        </p:txBody>
      </p:sp>
    </p:spTree>
    <p:extLst>
      <p:ext uri="{BB962C8B-B14F-4D97-AF65-F5344CB8AC3E}">
        <p14:creationId xmlns:p14="http://schemas.microsoft.com/office/powerpoint/2010/main" val="425239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7932-4109-0552-9711-A9195590E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4B8D6-3E9A-343D-C35A-E443EE6FE1C4}"/>
              </a:ext>
            </a:extLst>
          </p:cNvPr>
          <p:cNvSpPr>
            <a:spLocks noGrp="1"/>
          </p:cNvSpPr>
          <p:nvPr>
            <p:ph type="title"/>
          </p:nvPr>
        </p:nvSpPr>
        <p:spPr/>
        <p:txBody>
          <a:bodyPr/>
          <a:lstStyle/>
          <a:p>
            <a:r>
              <a:rPr lang="en-US" dirty="0">
                <a:latin typeface="Raleway Medium" pitchFamily="2" charset="0"/>
              </a:rPr>
              <a:t>Helping Clients Succeed</a:t>
            </a:r>
          </a:p>
        </p:txBody>
      </p:sp>
      <p:sp>
        <p:nvSpPr>
          <p:cNvPr id="3" name="Content Placeholder 2">
            <a:extLst>
              <a:ext uri="{FF2B5EF4-FFF2-40B4-BE49-F238E27FC236}">
                <a16:creationId xmlns:a16="http://schemas.microsoft.com/office/drawing/2014/main" id="{B4B7E4BE-016D-5E42-7D22-8F95310CB68B}"/>
              </a:ext>
            </a:extLst>
          </p:cNvPr>
          <p:cNvSpPr>
            <a:spLocks noGrp="1"/>
          </p:cNvSpPr>
          <p:nvPr>
            <p:ph idx="1"/>
          </p:nvPr>
        </p:nvSpPr>
        <p:spPr/>
        <p:txBody>
          <a:bodyPr/>
          <a:lstStyle/>
          <a:p>
            <a:r>
              <a:rPr lang="en-US" dirty="0">
                <a:latin typeface="Raleway Medium" pitchFamily="2" charset="0"/>
              </a:rPr>
              <a:t>Help clients </a:t>
            </a:r>
            <a:r>
              <a:rPr lang="en-US" b="1" dirty="0">
                <a:latin typeface="Raleway Medium" pitchFamily="2" charset="0"/>
              </a:rPr>
              <a:t>find </a:t>
            </a:r>
            <a:r>
              <a:rPr lang="en-US" b="1" i="1" u="sng" dirty="0">
                <a:latin typeface="Raleway Medium" pitchFamily="2" charset="0"/>
              </a:rPr>
              <a:t>their</a:t>
            </a:r>
            <a:r>
              <a:rPr lang="en-US" dirty="0">
                <a:latin typeface="Raleway Medium" pitchFamily="2" charset="0"/>
              </a:rPr>
              <a:t> motivation – what part of this change process do they DESIRE? </a:t>
            </a:r>
          </a:p>
          <a:p>
            <a:r>
              <a:rPr lang="en-US" dirty="0">
                <a:latin typeface="Raleway Medium" pitchFamily="2" charset="0"/>
              </a:rPr>
              <a:t>What part of this would they do, willingly - with their free time?</a:t>
            </a:r>
          </a:p>
          <a:p>
            <a:r>
              <a:rPr lang="en-US" dirty="0">
                <a:latin typeface="Raleway Medium" pitchFamily="2" charset="0"/>
              </a:rPr>
              <a:t>What part of this do they expect will feel good? What are the anticipated rewards at the end of the process? How can the process be made to feel more enjoyable/rewarding? </a:t>
            </a:r>
          </a:p>
        </p:txBody>
      </p:sp>
    </p:spTree>
    <p:extLst>
      <p:ext uri="{BB962C8B-B14F-4D97-AF65-F5344CB8AC3E}">
        <p14:creationId xmlns:p14="http://schemas.microsoft.com/office/powerpoint/2010/main" val="261528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65F6D-8005-1440-B47B-9B6A517F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73164-49F7-C55B-80B9-98FB6F664BD8}"/>
              </a:ext>
            </a:extLst>
          </p:cNvPr>
          <p:cNvSpPr>
            <a:spLocks noGrp="1"/>
          </p:cNvSpPr>
          <p:nvPr>
            <p:ph type="title"/>
          </p:nvPr>
        </p:nvSpPr>
        <p:spPr/>
        <p:txBody>
          <a:bodyPr>
            <a:normAutofit fontScale="90000"/>
          </a:bodyPr>
          <a:lstStyle/>
          <a:p>
            <a:r>
              <a:rPr lang="en-US" dirty="0">
                <a:latin typeface="Raleway Medium" pitchFamily="2" charset="0"/>
              </a:rPr>
              <a:t>Feedback – Positive Affirmation/Praise</a:t>
            </a:r>
          </a:p>
        </p:txBody>
      </p:sp>
      <p:sp>
        <p:nvSpPr>
          <p:cNvPr id="3" name="Content Placeholder 2">
            <a:extLst>
              <a:ext uri="{FF2B5EF4-FFF2-40B4-BE49-F238E27FC236}">
                <a16:creationId xmlns:a16="http://schemas.microsoft.com/office/drawing/2014/main" id="{7F8D0BC8-2E19-0D5D-00C6-EB3D1930D98E}"/>
              </a:ext>
            </a:extLst>
          </p:cNvPr>
          <p:cNvSpPr>
            <a:spLocks noGrp="1"/>
          </p:cNvSpPr>
          <p:nvPr>
            <p:ph idx="1"/>
          </p:nvPr>
        </p:nvSpPr>
        <p:spPr>
          <a:xfrm>
            <a:off x="839448" y="2556932"/>
            <a:ext cx="10493115" cy="3318936"/>
          </a:xfrm>
        </p:spPr>
        <p:txBody>
          <a:bodyPr>
            <a:noAutofit/>
          </a:bodyPr>
          <a:lstStyle/>
          <a:p>
            <a:r>
              <a:rPr lang="en-US" sz="2100" dirty="0">
                <a:latin typeface="Raleway Medium" pitchFamily="2" charset="0"/>
              </a:rPr>
              <a:t>Providing clients positive feedback on their efforts – even when the results are not yet visible, can help them to recharge their motivation when it weakens.</a:t>
            </a:r>
          </a:p>
          <a:p>
            <a:r>
              <a:rPr lang="en-US" sz="2100" dirty="0">
                <a:latin typeface="Raleway Medium" pitchFamily="2" charset="0"/>
              </a:rPr>
              <a:t>Teaching them how to provide themselves with positive feedback for their efforts, as opposed to applying feedback only for results attained -  is one step better. </a:t>
            </a:r>
          </a:p>
          <a:p>
            <a:r>
              <a:rPr lang="en-US" sz="2100" dirty="0">
                <a:latin typeface="Raleway Medium" pitchFamily="2" charset="0"/>
              </a:rPr>
              <a:t>What is the best way to deliver praise? Specific, behavior based, not a character portrait. “I am impressed by how much effort you put in this week, that kind of work will really pay off, soon, if it hasn’t already started. What, if any, positive changes have you started to see?” rather than “Look at how hard you worked this week, you are so awesome!”</a:t>
            </a:r>
          </a:p>
        </p:txBody>
      </p:sp>
    </p:spTree>
    <p:extLst>
      <p:ext uri="{BB962C8B-B14F-4D97-AF65-F5344CB8AC3E}">
        <p14:creationId xmlns:p14="http://schemas.microsoft.com/office/powerpoint/2010/main" val="238170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75AA-A620-FFD7-682F-488930F63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95BE6-9820-FF2E-6D88-F5DF76101CD5}"/>
              </a:ext>
            </a:extLst>
          </p:cNvPr>
          <p:cNvSpPr>
            <a:spLocks noGrp="1"/>
          </p:cNvSpPr>
          <p:nvPr>
            <p:ph type="title"/>
          </p:nvPr>
        </p:nvSpPr>
        <p:spPr/>
        <p:txBody>
          <a:bodyPr/>
          <a:lstStyle/>
          <a:p>
            <a:r>
              <a:rPr lang="en-US" dirty="0">
                <a:latin typeface="Raleway Medium" pitchFamily="2" charset="0"/>
              </a:rPr>
              <a:t>Chunking &amp; Inspiration</a:t>
            </a:r>
          </a:p>
        </p:txBody>
      </p:sp>
      <p:sp>
        <p:nvSpPr>
          <p:cNvPr id="3" name="Content Placeholder 2">
            <a:extLst>
              <a:ext uri="{FF2B5EF4-FFF2-40B4-BE49-F238E27FC236}">
                <a16:creationId xmlns:a16="http://schemas.microsoft.com/office/drawing/2014/main" id="{0A9E6F5C-0845-13A1-CA83-F21A748A58C7}"/>
              </a:ext>
            </a:extLst>
          </p:cNvPr>
          <p:cNvSpPr>
            <a:spLocks noGrp="1"/>
          </p:cNvSpPr>
          <p:nvPr>
            <p:ph idx="1"/>
          </p:nvPr>
        </p:nvSpPr>
        <p:spPr/>
        <p:txBody>
          <a:bodyPr>
            <a:noAutofit/>
          </a:bodyPr>
          <a:lstStyle/>
          <a:p>
            <a:r>
              <a:rPr lang="en-US" sz="2300" dirty="0">
                <a:latin typeface="Raleway Medium" pitchFamily="2" charset="0"/>
              </a:rPr>
              <a:t>Help the client to break their goals down into reasonably sized chunks /action steps – so that they can experience success and build strength/capacity. Noticing these changes/successes can re-ignite the motivation spark.</a:t>
            </a:r>
          </a:p>
          <a:p>
            <a:r>
              <a:rPr lang="en-US" sz="2300" dirty="0">
                <a:latin typeface="Raleway Medium" pitchFamily="2" charset="0"/>
              </a:rPr>
              <a:t>Pay attention to whether or not the chunks are too big/too small or just right. They are just right when they are challenging, but </a:t>
            </a:r>
            <a:r>
              <a:rPr lang="en-US" sz="2300" b="1" dirty="0">
                <a:latin typeface="Raleway Medium" pitchFamily="2" charset="0"/>
              </a:rPr>
              <a:t>Do</a:t>
            </a:r>
            <a:r>
              <a:rPr lang="en-US" sz="2300" u="sng" dirty="0">
                <a:latin typeface="Raleway Medium" pitchFamily="2" charset="0"/>
              </a:rPr>
              <a:t>able</a:t>
            </a:r>
            <a:r>
              <a:rPr lang="en-US" sz="2300" dirty="0">
                <a:latin typeface="Raleway Medium" pitchFamily="2" charset="0"/>
              </a:rPr>
              <a:t>.</a:t>
            </a:r>
          </a:p>
          <a:p>
            <a:r>
              <a:rPr lang="en-US" sz="2300" dirty="0">
                <a:latin typeface="Raleway Medium" pitchFamily="2" charset="0"/>
              </a:rPr>
              <a:t>Help the client to create an inspiration board/playlist… to look at/read/listen to when motivation starts to drop.</a:t>
            </a:r>
          </a:p>
          <a:p>
            <a:endParaRPr lang="en-US" sz="2300" dirty="0">
              <a:latin typeface="Raleway Medium" pitchFamily="2" charset="0"/>
            </a:endParaRPr>
          </a:p>
        </p:txBody>
      </p:sp>
    </p:spTree>
    <p:extLst>
      <p:ext uri="{BB962C8B-B14F-4D97-AF65-F5344CB8AC3E}">
        <p14:creationId xmlns:p14="http://schemas.microsoft.com/office/powerpoint/2010/main" val="332004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A238-E754-46C6-16E4-3EEBF6EA6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7FB5F-10EF-6877-F194-2040053217FE}"/>
              </a:ext>
            </a:extLst>
          </p:cNvPr>
          <p:cNvSpPr>
            <a:spLocks noGrp="1"/>
          </p:cNvSpPr>
          <p:nvPr>
            <p:ph type="title"/>
          </p:nvPr>
        </p:nvSpPr>
        <p:spPr/>
        <p:txBody>
          <a:bodyPr/>
          <a:lstStyle/>
          <a:p>
            <a:r>
              <a:rPr lang="en-US" dirty="0">
                <a:latin typeface="Raleway Medium" pitchFamily="2" charset="0"/>
              </a:rPr>
              <a:t>Attach A Simple Cue to Motivation</a:t>
            </a:r>
          </a:p>
        </p:txBody>
      </p:sp>
      <p:sp>
        <p:nvSpPr>
          <p:cNvPr id="3" name="Content Placeholder 2">
            <a:extLst>
              <a:ext uri="{FF2B5EF4-FFF2-40B4-BE49-F238E27FC236}">
                <a16:creationId xmlns:a16="http://schemas.microsoft.com/office/drawing/2014/main" id="{A5DE4AFD-C429-830C-F29C-9461C80519C3}"/>
              </a:ext>
            </a:extLst>
          </p:cNvPr>
          <p:cNvSpPr>
            <a:spLocks noGrp="1"/>
          </p:cNvSpPr>
          <p:nvPr>
            <p:ph idx="1"/>
          </p:nvPr>
        </p:nvSpPr>
        <p:spPr/>
        <p:txBody>
          <a:bodyPr>
            <a:noAutofit/>
          </a:bodyPr>
          <a:lstStyle/>
          <a:p>
            <a:r>
              <a:rPr lang="en-US" sz="2300" dirty="0">
                <a:latin typeface="Raleway Medium" pitchFamily="2" charset="0"/>
              </a:rPr>
              <a:t>Here’s an exercise: Find something that elicits the feeling of motivation and do something simple when thinking/feeling this.. Like smiling and taking a few deep breaths or standing in your superhero pose.</a:t>
            </a:r>
          </a:p>
          <a:p>
            <a:r>
              <a:rPr lang="en-US" sz="2300" dirty="0">
                <a:latin typeface="Raleway Medium" pitchFamily="2" charset="0"/>
              </a:rPr>
              <a:t>After several repetitions, smiling and taking a few deep breaths or standing in your pose will cue up the feeling of motivation.</a:t>
            </a:r>
          </a:p>
          <a:p>
            <a:r>
              <a:rPr lang="en-US" sz="2300" dirty="0">
                <a:latin typeface="Raleway Medium" pitchFamily="2" charset="0"/>
              </a:rPr>
              <a:t>This works for other mental states you want to be able to get into quickly – like the calm feeling you get from petting your dog/cat, etc. </a:t>
            </a:r>
          </a:p>
        </p:txBody>
      </p:sp>
    </p:spTree>
    <p:extLst>
      <p:ext uri="{BB962C8B-B14F-4D97-AF65-F5344CB8AC3E}">
        <p14:creationId xmlns:p14="http://schemas.microsoft.com/office/powerpoint/2010/main" val="315509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Raleway Medium" pitchFamily="2" charset="0"/>
              </a:rPr>
              <a:t>Coaching Works</a:t>
            </a:r>
          </a:p>
        </p:txBody>
      </p:sp>
      <p:sp>
        <p:nvSpPr>
          <p:cNvPr id="3" name="Subtitle 2"/>
          <p:cNvSpPr>
            <a:spLocks noGrp="1"/>
          </p:cNvSpPr>
          <p:nvPr>
            <p:ph type="subTitle" idx="1"/>
          </p:nvPr>
        </p:nvSpPr>
        <p:spPr/>
        <p:txBody>
          <a:bodyPr>
            <a:normAutofit/>
          </a:bodyPr>
          <a:lstStyle/>
          <a:p>
            <a:r>
              <a:rPr lang="en-US" sz="4000" dirty="0">
                <a:latin typeface="Raleway Medium" pitchFamily="2" charset="0"/>
              </a:rPr>
              <a:t>Now/Not Now Visualization</a:t>
            </a:r>
          </a:p>
        </p:txBody>
      </p:sp>
    </p:spTree>
    <p:extLst>
      <p:ext uri="{BB962C8B-B14F-4D97-AF65-F5344CB8AC3E}">
        <p14:creationId xmlns:p14="http://schemas.microsoft.com/office/powerpoint/2010/main" val="348722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80E9-8555-B3ED-8E40-FC76DEF68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44678-A8FA-49BD-BE33-3EFB65D033DE}"/>
              </a:ext>
            </a:extLst>
          </p:cNvPr>
          <p:cNvSpPr>
            <a:spLocks noGrp="1"/>
          </p:cNvSpPr>
          <p:nvPr>
            <p:ph type="title"/>
          </p:nvPr>
        </p:nvSpPr>
        <p:spPr/>
        <p:txBody>
          <a:bodyPr/>
          <a:lstStyle/>
          <a:p>
            <a:r>
              <a:rPr lang="en-US" dirty="0">
                <a:latin typeface="Raleway Medium" pitchFamily="2" charset="0"/>
              </a:rPr>
              <a:t>Evaluation</a:t>
            </a:r>
          </a:p>
        </p:txBody>
      </p:sp>
      <p:sp>
        <p:nvSpPr>
          <p:cNvPr id="3" name="Content Placeholder 2">
            <a:extLst>
              <a:ext uri="{FF2B5EF4-FFF2-40B4-BE49-F238E27FC236}">
                <a16:creationId xmlns:a16="http://schemas.microsoft.com/office/drawing/2014/main" id="{5ED42610-0221-4369-23BE-9210863FFE56}"/>
              </a:ext>
            </a:extLst>
          </p:cNvPr>
          <p:cNvSpPr>
            <a:spLocks noGrp="1"/>
          </p:cNvSpPr>
          <p:nvPr>
            <p:ph idx="1"/>
          </p:nvPr>
        </p:nvSpPr>
        <p:spPr/>
        <p:txBody>
          <a:bodyPr>
            <a:normAutofit fontScale="77500" lnSpcReduction="20000"/>
          </a:bodyPr>
          <a:lstStyle/>
          <a:p>
            <a:r>
              <a:rPr lang="en-US" dirty="0">
                <a:latin typeface="Raleway Medium" pitchFamily="2" charset="0"/>
              </a:rPr>
              <a:t>Help clients to learn how to evaluate their efforts/process… </a:t>
            </a:r>
          </a:p>
          <a:p>
            <a:r>
              <a:rPr lang="en-US" dirty="0">
                <a:latin typeface="Raleway Medium" pitchFamily="2" charset="0"/>
              </a:rPr>
              <a:t>What is working? </a:t>
            </a:r>
            <a:br>
              <a:rPr lang="en-US" dirty="0">
                <a:latin typeface="Raleway Medium" pitchFamily="2" charset="0"/>
              </a:rPr>
            </a:br>
            <a:r>
              <a:rPr lang="en-US" dirty="0">
                <a:latin typeface="Raleway Medium" pitchFamily="2" charset="0"/>
              </a:rPr>
              <a:t>What is not working? </a:t>
            </a:r>
          </a:p>
          <a:p>
            <a:r>
              <a:rPr lang="en-US" dirty="0">
                <a:latin typeface="Raleway Medium" pitchFamily="2" charset="0"/>
              </a:rPr>
              <a:t>What does it mean that something is not working? (What did you miss in the planning stage? What strength(s), resource(s), support(s) are you missing/not using?)</a:t>
            </a:r>
          </a:p>
          <a:p>
            <a:r>
              <a:rPr lang="en-US" dirty="0">
                <a:latin typeface="Raleway Medium" pitchFamily="2" charset="0"/>
              </a:rPr>
              <a:t>What does it mean that something is working? (What are you doing that needs to be continued/repeated?)</a:t>
            </a:r>
          </a:p>
          <a:p>
            <a:r>
              <a:rPr lang="en-US" dirty="0">
                <a:latin typeface="Raleway Medium" pitchFamily="2" charset="0"/>
              </a:rPr>
              <a:t>Not – what does it mean about who you are…. You are not judging yourself, you are judging the effort, the process, the plan. Judge them based on their results.  </a:t>
            </a:r>
          </a:p>
        </p:txBody>
      </p:sp>
    </p:spTree>
    <p:extLst>
      <p:ext uri="{BB962C8B-B14F-4D97-AF65-F5344CB8AC3E}">
        <p14:creationId xmlns:p14="http://schemas.microsoft.com/office/powerpoint/2010/main" val="43801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CB06-FE32-0D0A-FD5D-B14B94DA33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05981-F418-F8FA-C42A-2633EDCEE79D}"/>
              </a:ext>
            </a:extLst>
          </p:cNvPr>
          <p:cNvSpPr>
            <a:spLocks noGrp="1"/>
          </p:cNvSpPr>
          <p:nvPr>
            <p:ph type="title"/>
          </p:nvPr>
        </p:nvSpPr>
        <p:spPr/>
        <p:txBody>
          <a:bodyPr/>
          <a:lstStyle/>
          <a:p>
            <a:r>
              <a:rPr lang="en-US" dirty="0">
                <a:latin typeface="Raleway Medium" pitchFamily="2" charset="0"/>
              </a:rPr>
              <a:t>Self-Efficacy</a:t>
            </a:r>
          </a:p>
        </p:txBody>
      </p:sp>
      <p:sp>
        <p:nvSpPr>
          <p:cNvPr id="4" name="Rectangle 1">
            <a:extLst>
              <a:ext uri="{FF2B5EF4-FFF2-40B4-BE49-F238E27FC236}">
                <a16:creationId xmlns:a16="http://schemas.microsoft.com/office/drawing/2014/main" id="{4321162C-0C9E-93DB-A6A8-C60F35B95153}"/>
              </a:ext>
            </a:extLst>
          </p:cNvPr>
          <p:cNvSpPr>
            <a:spLocks noGrp="1" noChangeArrowheads="1"/>
          </p:cNvSpPr>
          <p:nvPr>
            <p:ph idx="1"/>
          </p:nvPr>
        </p:nvSpPr>
        <p:spPr bwMode="auto">
          <a:xfrm>
            <a:off x="795528" y="2596757"/>
            <a:ext cx="10634472" cy="3239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1D35"/>
                </a:solidFill>
                <a:effectLst/>
                <a:latin typeface="Raleway Medium" pitchFamily="2" charset="0"/>
              </a:rPr>
              <a:t>Self-efficacy is the belief that you can accomplish goals and succeed at tasks. It's a measure of your confidence in your skills and abilities, and your belief in your capacity to control your behavior and environment.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1D35"/>
              </a:solidFill>
              <a:effectLst/>
              <a:latin typeface="Raleway Medium"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1D35"/>
                </a:solidFill>
                <a:effectLst/>
                <a:latin typeface="Raleway Medium" pitchFamily="2" charset="0"/>
              </a:rPr>
              <a:t>Self-efficacy is a theory that was developed in the 1960s. Self-efficacy is specific to a particular task or domain and can vary depending on the circumstances. For example, someone might have high self-efficacy in school, but low self-efficacy in relationships.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1D35"/>
              </a:solidFill>
              <a:effectLst/>
              <a:latin typeface="Raleway Medium"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1D35"/>
                </a:solidFill>
                <a:effectLst/>
                <a:latin typeface="Raleway Medium" pitchFamily="2" charset="0"/>
              </a:rPr>
              <a:t>People with high self-efficacy are more likely to set and stick to high goals, and to believe they can find solutions to problems. People with low self-efficacy might avoid things they think are too difficult, and give up easily when they encounter problems</a:t>
            </a:r>
            <a:endParaRPr kumimoji="0" lang="en-US" altLang="en-US" sz="1800" b="0" i="0" u="none" strike="noStrike" cap="none" normalizeH="0" baseline="0" dirty="0">
              <a:ln>
                <a:noFill/>
              </a:ln>
              <a:solidFill>
                <a:schemeClr val="tx1"/>
              </a:solidFill>
              <a:effectLst/>
              <a:latin typeface="Raleway Medium" pitchFamily="2" charset="0"/>
            </a:endParaRPr>
          </a:p>
        </p:txBody>
      </p:sp>
    </p:spTree>
    <p:extLst>
      <p:ext uri="{BB962C8B-B14F-4D97-AF65-F5344CB8AC3E}">
        <p14:creationId xmlns:p14="http://schemas.microsoft.com/office/powerpoint/2010/main" val="391946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037C-E288-8342-C08D-6B5C643B9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CCDAC-DCFE-0F67-F1B8-A8DF77C4C4CE}"/>
              </a:ext>
            </a:extLst>
          </p:cNvPr>
          <p:cNvSpPr>
            <a:spLocks noGrp="1"/>
          </p:cNvSpPr>
          <p:nvPr>
            <p:ph type="title"/>
          </p:nvPr>
        </p:nvSpPr>
        <p:spPr/>
        <p:txBody>
          <a:bodyPr/>
          <a:lstStyle/>
          <a:p>
            <a:r>
              <a:rPr lang="en-US" dirty="0">
                <a:latin typeface="Raleway Medium" pitchFamily="2" charset="0"/>
              </a:rPr>
              <a:t>Self-Efficacy</a:t>
            </a:r>
          </a:p>
        </p:txBody>
      </p:sp>
      <p:sp>
        <p:nvSpPr>
          <p:cNvPr id="3" name="Content Placeholder 2">
            <a:extLst>
              <a:ext uri="{FF2B5EF4-FFF2-40B4-BE49-F238E27FC236}">
                <a16:creationId xmlns:a16="http://schemas.microsoft.com/office/drawing/2014/main" id="{FA91CC31-BFA2-E8AC-B6D7-5BF802AB5F1A}"/>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1D35"/>
                </a:solidFill>
                <a:effectLst/>
                <a:latin typeface="Raleway Medium" pitchFamily="2" charset="0"/>
              </a:rPr>
              <a:t>Is a direct predictor of behavior and intention, and it can influence many aspects of human experience, including:</a:t>
            </a:r>
            <a:endParaRPr kumimoji="0" lang="en-US" altLang="en-US" sz="2800" b="0" i="0" u="none" strike="noStrike" cap="none" normalizeH="0" baseline="0" dirty="0">
              <a:ln>
                <a:noFill/>
              </a:ln>
              <a:solidFill>
                <a:schemeClr val="tx1"/>
              </a:solidFill>
              <a:effectLst/>
              <a:latin typeface="Raleway Medium"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Raleway Medium" pitchFamily="2" charset="0"/>
              </a:rPr>
              <a:t>The goals a person sets for themselves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Raleway Medium" pitchFamily="2" charset="0"/>
              </a:rPr>
              <a:t>The amount of effort they put into achieving those goals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Raleway Medium" pitchFamily="2" charset="0"/>
              </a:rPr>
              <a:t>Their likelihood of performing a behavior at a certain level.</a:t>
            </a:r>
          </a:p>
          <a:p>
            <a:endParaRPr lang="en-US" dirty="0">
              <a:latin typeface="Raleway Medium" pitchFamily="2" charset="0"/>
            </a:endParaRPr>
          </a:p>
        </p:txBody>
      </p:sp>
    </p:spTree>
    <p:extLst>
      <p:ext uri="{BB962C8B-B14F-4D97-AF65-F5344CB8AC3E}">
        <p14:creationId xmlns:p14="http://schemas.microsoft.com/office/powerpoint/2010/main" val="1612933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7D15-3973-71BC-05EC-B23663AD8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7A1DC-36B9-16F0-0CF5-6F0667F5D080}"/>
              </a:ext>
            </a:extLst>
          </p:cNvPr>
          <p:cNvSpPr>
            <a:spLocks noGrp="1"/>
          </p:cNvSpPr>
          <p:nvPr>
            <p:ph type="title"/>
          </p:nvPr>
        </p:nvSpPr>
        <p:spPr/>
        <p:txBody>
          <a:bodyPr/>
          <a:lstStyle/>
          <a:p>
            <a:r>
              <a:rPr lang="en-US" dirty="0">
                <a:latin typeface="Raleway Medium" pitchFamily="2" charset="0"/>
              </a:rPr>
              <a:t>Self-Efficacy</a:t>
            </a:r>
          </a:p>
        </p:txBody>
      </p:sp>
      <p:sp>
        <p:nvSpPr>
          <p:cNvPr id="3" name="Content Placeholder 2">
            <a:extLst>
              <a:ext uri="{FF2B5EF4-FFF2-40B4-BE49-F238E27FC236}">
                <a16:creationId xmlns:a16="http://schemas.microsoft.com/office/drawing/2014/main" id="{035DF629-B0BB-597F-7B30-BE0B9CD8B457}"/>
              </a:ext>
            </a:extLst>
          </p:cNvPr>
          <p:cNvSpPr>
            <a:spLocks noGrp="1"/>
          </p:cNvSpPr>
          <p:nvPr>
            <p:ph idx="1"/>
          </p:nvPr>
        </p:nvSpPr>
        <p:spPr/>
        <p:txBody>
          <a:bodyPr/>
          <a:lstStyle/>
          <a:p>
            <a:r>
              <a:rPr lang="en-US" dirty="0">
                <a:latin typeface="Raleway Medium" pitchFamily="2" charset="0"/>
              </a:rPr>
              <a:t>How, then, are Self-Evaluation and Feedback related to self-efficacy?</a:t>
            </a:r>
          </a:p>
          <a:p>
            <a:r>
              <a:rPr lang="en-US" dirty="0">
                <a:latin typeface="Raleway Medium" pitchFamily="2" charset="0"/>
              </a:rPr>
              <a:t>How is motivation related to self-efficacy? </a:t>
            </a:r>
          </a:p>
          <a:p>
            <a:r>
              <a:rPr lang="en-US" dirty="0">
                <a:latin typeface="Raleway Medium" pitchFamily="2" charset="0"/>
              </a:rPr>
              <a:t>How are a person’s beliefs and identity related to self-efficacy?</a:t>
            </a:r>
          </a:p>
        </p:txBody>
      </p:sp>
    </p:spTree>
    <p:extLst>
      <p:ext uri="{BB962C8B-B14F-4D97-AF65-F5344CB8AC3E}">
        <p14:creationId xmlns:p14="http://schemas.microsoft.com/office/powerpoint/2010/main" val="260321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Medium" pitchFamily="2" charset="0"/>
              </a:rPr>
              <a:t>Evaluating “</a:t>
            </a:r>
            <a:r>
              <a:rPr lang="en-US" dirty="0" err="1">
                <a:latin typeface="Raleway Medium" pitchFamily="2" charset="0"/>
              </a:rPr>
              <a:t>Stuckness</a:t>
            </a:r>
            <a:r>
              <a:rPr lang="en-US" dirty="0">
                <a:latin typeface="Raleway Medium" pitchFamily="2" charset="0"/>
              </a:rPr>
              <a:t>”</a:t>
            </a:r>
          </a:p>
        </p:txBody>
      </p:sp>
      <p:sp>
        <p:nvSpPr>
          <p:cNvPr id="3" name="Content Placeholder 2"/>
          <p:cNvSpPr>
            <a:spLocks noGrp="1"/>
          </p:cNvSpPr>
          <p:nvPr>
            <p:ph idx="1"/>
          </p:nvPr>
        </p:nvSpPr>
        <p:spPr>
          <a:xfrm>
            <a:off x="1295401" y="2556932"/>
            <a:ext cx="4695966" cy="3318936"/>
          </a:xfrm>
        </p:spPr>
        <p:txBody>
          <a:bodyPr>
            <a:normAutofit/>
          </a:bodyPr>
          <a:lstStyle/>
          <a:p>
            <a:r>
              <a:rPr lang="en-US" sz="2500" dirty="0">
                <a:latin typeface="Raleway Medium" pitchFamily="2" charset="0"/>
              </a:rPr>
              <a:t>Give “stuck” a body. </a:t>
            </a:r>
          </a:p>
          <a:p>
            <a:r>
              <a:rPr lang="en-US" sz="2500" dirty="0">
                <a:latin typeface="Raleway Medium" pitchFamily="2" charset="0"/>
              </a:rPr>
              <a:t>When it shows up, look at it, interview it, evaluate it – realizing that your “stuck” is separate from you, and that if you can figure it out, and then you can make it go away. </a:t>
            </a:r>
          </a:p>
        </p:txBody>
      </p:sp>
      <p:pic>
        <p:nvPicPr>
          <p:cNvPr id="6146" name="Picture 2" descr="Cold &amp; Flu Product Ingredients | Mucin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269" y="2638924"/>
            <a:ext cx="3070896" cy="344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9BA7-3162-0861-A7B8-414B668CA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02DA1-9395-6FB1-52FC-1BF77EDB40CA}"/>
              </a:ext>
            </a:extLst>
          </p:cNvPr>
          <p:cNvSpPr>
            <a:spLocks noGrp="1"/>
          </p:cNvSpPr>
          <p:nvPr>
            <p:ph type="title"/>
          </p:nvPr>
        </p:nvSpPr>
        <p:spPr/>
        <p:txBody>
          <a:bodyPr/>
          <a:lstStyle/>
          <a:p>
            <a:r>
              <a:rPr lang="en-US" dirty="0">
                <a:latin typeface="Raleway Medium" pitchFamily="2" charset="0"/>
              </a:rPr>
              <a:t>How do we get Stuck?</a:t>
            </a:r>
          </a:p>
        </p:txBody>
      </p:sp>
      <p:sp>
        <p:nvSpPr>
          <p:cNvPr id="3" name="Content Placeholder 2">
            <a:extLst>
              <a:ext uri="{FF2B5EF4-FFF2-40B4-BE49-F238E27FC236}">
                <a16:creationId xmlns:a16="http://schemas.microsoft.com/office/drawing/2014/main" id="{E44954D0-F747-34E6-287B-32DD7EE02318}"/>
              </a:ext>
            </a:extLst>
          </p:cNvPr>
          <p:cNvSpPr>
            <a:spLocks noGrp="1"/>
          </p:cNvSpPr>
          <p:nvPr>
            <p:ph idx="1"/>
          </p:nvPr>
        </p:nvSpPr>
        <p:spPr/>
        <p:txBody>
          <a:bodyPr>
            <a:normAutofit fontScale="92500" lnSpcReduction="20000"/>
          </a:bodyPr>
          <a:lstStyle/>
          <a:p>
            <a:r>
              <a:rPr lang="en-US" dirty="0">
                <a:latin typeface="Raleway Medium" pitchFamily="2" charset="0"/>
              </a:rPr>
              <a:t>Limiting beliefs/the power of I AM NOT..</a:t>
            </a:r>
          </a:p>
          <a:p>
            <a:r>
              <a:rPr lang="en-US" dirty="0">
                <a:latin typeface="Raleway Medium" pitchFamily="2" charset="0"/>
              </a:rPr>
              <a:t>Confidence killers: past/present failures/struggles; lack of progress, Lack of trust (self, others, resources)</a:t>
            </a:r>
          </a:p>
          <a:p>
            <a:r>
              <a:rPr lang="en-US" dirty="0">
                <a:latin typeface="Raleway Medium" pitchFamily="2" charset="0"/>
              </a:rPr>
              <a:t>We struggle to change when we are faced with </a:t>
            </a:r>
            <a:r>
              <a:rPr lang="en-US" b="1" dirty="0">
                <a:latin typeface="Raleway Medium" pitchFamily="2" charset="0"/>
              </a:rPr>
              <a:t>blocks</a:t>
            </a:r>
            <a:r>
              <a:rPr lang="en-US" dirty="0">
                <a:latin typeface="Raleway Medium" pitchFamily="2" charset="0"/>
              </a:rPr>
              <a:t> we have not prepared to overcome. </a:t>
            </a:r>
          </a:p>
          <a:p>
            <a:r>
              <a:rPr lang="en-US" dirty="0">
                <a:latin typeface="Raleway Medium" pitchFamily="2" charset="0"/>
              </a:rPr>
              <a:t>We struggle to change when we do not have a clear understanding of why we want to change. </a:t>
            </a:r>
          </a:p>
          <a:p>
            <a:r>
              <a:rPr lang="en-US" dirty="0">
                <a:latin typeface="Raleway Medium" pitchFamily="2" charset="0"/>
              </a:rPr>
              <a:t>We struggle to change when we give way to doubt, fear, or lack of confidence.</a:t>
            </a:r>
          </a:p>
        </p:txBody>
      </p:sp>
    </p:spTree>
    <p:extLst>
      <p:ext uri="{BB962C8B-B14F-4D97-AF65-F5344CB8AC3E}">
        <p14:creationId xmlns:p14="http://schemas.microsoft.com/office/powerpoint/2010/main" val="145684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A5D4-0CCC-282B-7F47-61B7D7290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E4A5C-EA2B-9A1A-EFE5-176E35009273}"/>
              </a:ext>
            </a:extLst>
          </p:cNvPr>
          <p:cNvSpPr>
            <a:spLocks noGrp="1"/>
          </p:cNvSpPr>
          <p:nvPr>
            <p:ph type="title"/>
          </p:nvPr>
        </p:nvSpPr>
        <p:spPr/>
        <p:txBody>
          <a:bodyPr/>
          <a:lstStyle/>
          <a:p>
            <a:r>
              <a:rPr lang="en-US" dirty="0">
                <a:latin typeface="Raleway Medium" pitchFamily="2" charset="0"/>
              </a:rPr>
              <a:t>How do we get stuck?</a:t>
            </a:r>
          </a:p>
        </p:txBody>
      </p:sp>
      <p:sp>
        <p:nvSpPr>
          <p:cNvPr id="3" name="Content Placeholder 2">
            <a:extLst>
              <a:ext uri="{FF2B5EF4-FFF2-40B4-BE49-F238E27FC236}">
                <a16:creationId xmlns:a16="http://schemas.microsoft.com/office/drawing/2014/main" id="{71685A7F-AA43-F399-CE5B-475E556231BA}"/>
              </a:ext>
            </a:extLst>
          </p:cNvPr>
          <p:cNvSpPr>
            <a:spLocks noGrp="1"/>
          </p:cNvSpPr>
          <p:nvPr>
            <p:ph idx="1"/>
          </p:nvPr>
        </p:nvSpPr>
        <p:spPr/>
        <p:txBody>
          <a:bodyPr/>
          <a:lstStyle/>
          <a:p>
            <a:r>
              <a:rPr lang="en-US" dirty="0">
                <a:latin typeface="Raleway Medium" pitchFamily="2" charset="0"/>
              </a:rPr>
              <a:t> We struggle to change when we have not secured the information, support and resources needed. </a:t>
            </a:r>
          </a:p>
          <a:p>
            <a:r>
              <a:rPr lang="en-US" dirty="0">
                <a:latin typeface="Raleway Medium" pitchFamily="2" charset="0"/>
              </a:rPr>
              <a:t>We struggle to change when we have created incomplete/ ill-conceived action plans. </a:t>
            </a:r>
          </a:p>
          <a:p>
            <a:r>
              <a:rPr lang="en-US" dirty="0">
                <a:latin typeface="Raleway Medium" pitchFamily="2" charset="0"/>
              </a:rPr>
              <a:t>We struggle to change when we fail to cultivate and protect our motivation, and when we put our plans on shaky timeframes (one day/someday).</a:t>
            </a:r>
          </a:p>
        </p:txBody>
      </p:sp>
    </p:spTree>
    <p:extLst>
      <p:ext uri="{BB962C8B-B14F-4D97-AF65-F5344CB8AC3E}">
        <p14:creationId xmlns:p14="http://schemas.microsoft.com/office/powerpoint/2010/main" val="234060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1E40-FCC6-EA7D-666E-3062927A6087}"/>
              </a:ext>
            </a:extLst>
          </p:cNvPr>
          <p:cNvSpPr>
            <a:spLocks noGrp="1"/>
          </p:cNvSpPr>
          <p:nvPr>
            <p:ph type="title"/>
          </p:nvPr>
        </p:nvSpPr>
        <p:spPr/>
        <p:txBody>
          <a:bodyPr/>
          <a:lstStyle/>
          <a:p>
            <a:r>
              <a:rPr lang="en-US" dirty="0">
                <a:latin typeface="Raleway Medium" pitchFamily="2" charset="0"/>
              </a:rPr>
              <a:t>How do we get stuck?</a:t>
            </a:r>
            <a:endParaRPr lang="en-US" dirty="0"/>
          </a:p>
        </p:txBody>
      </p:sp>
      <p:sp>
        <p:nvSpPr>
          <p:cNvPr id="3" name="Content Placeholder 2">
            <a:extLst>
              <a:ext uri="{FF2B5EF4-FFF2-40B4-BE49-F238E27FC236}">
                <a16:creationId xmlns:a16="http://schemas.microsoft.com/office/drawing/2014/main" id="{16031188-2977-7FD2-258D-5FDA4E06491A}"/>
              </a:ext>
            </a:extLst>
          </p:cNvPr>
          <p:cNvSpPr>
            <a:spLocks noGrp="1"/>
          </p:cNvSpPr>
          <p:nvPr>
            <p:ph idx="1"/>
          </p:nvPr>
        </p:nvSpPr>
        <p:spPr/>
        <p:txBody>
          <a:bodyPr/>
          <a:lstStyle/>
          <a:p>
            <a:r>
              <a:rPr lang="en-US" dirty="0">
                <a:latin typeface="Raleway" pitchFamily="2" charset="0"/>
              </a:rPr>
              <a:t>We get stuck when we engage in self-preservation (formerly self-sabotage)</a:t>
            </a:r>
          </a:p>
          <a:p>
            <a:r>
              <a:rPr lang="en-US" dirty="0">
                <a:latin typeface="Raleway" pitchFamily="2" charset="0"/>
              </a:rPr>
              <a:t>Everyone is winning the game they are playing. We get stuck when we are actually playing a game that is opposed to our change goals. </a:t>
            </a:r>
          </a:p>
        </p:txBody>
      </p:sp>
    </p:spTree>
    <p:extLst>
      <p:ext uri="{BB962C8B-B14F-4D97-AF65-F5344CB8AC3E}">
        <p14:creationId xmlns:p14="http://schemas.microsoft.com/office/powerpoint/2010/main" val="16322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E390-E561-6444-E912-BF4926A5E2DB}"/>
              </a:ext>
            </a:extLst>
          </p:cNvPr>
          <p:cNvSpPr>
            <a:spLocks noGrp="1"/>
          </p:cNvSpPr>
          <p:nvPr>
            <p:ph type="title"/>
          </p:nvPr>
        </p:nvSpPr>
        <p:spPr/>
        <p:txBody>
          <a:bodyPr>
            <a:normAutofit/>
          </a:bodyPr>
          <a:lstStyle/>
          <a:p>
            <a:r>
              <a:rPr lang="en-US" dirty="0">
                <a:latin typeface="Raleway" pitchFamily="2" charset="0"/>
              </a:rPr>
              <a:t>How do we get unstuck?</a:t>
            </a:r>
          </a:p>
        </p:txBody>
      </p:sp>
      <p:sp>
        <p:nvSpPr>
          <p:cNvPr id="3" name="Content Placeholder 2">
            <a:extLst>
              <a:ext uri="{FF2B5EF4-FFF2-40B4-BE49-F238E27FC236}">
                <a16:creationId xmlns:a16="http://schemas.microsoft.com/office/drawing/2014/main" id="{7CE4ECF0-169A-3CA7-4DC7-CD128081A7BA}"/>
              </a:ext>
            </a:extLst>
          </p:cNvPr>
          <p:cNvSpPr>
            <a:spLocks noGrp="1"/>
          </p:cNvSpPr>
          <p:nvPr>
            <p:ph idx="1"/>
          </p:nvPr>
        </p:nvSpPr>
        <p:spPr/>
        <p:txBody>
          <a:bodyPr/>
          <a:lstStyle/>
          <a:p>
            <a:r>
              <a:rPr lang="en-US" dirty="0">
                <a:latin typeface="Raleway" pitchFamily="2" charset="0"/>
              </a:rPr>
              <a:t>“Tell me a story.” – ask your client to tell you a story – about how it went when they spoke with the version of themselves that already overcame this problem.</a:t>
            </a:r>
          </a:p>
          <a:p>
            <a:r>
              <a:rPr lang="en-US" dirty="0">
                <a:latin typeface="Raleway" pitchFamily="2" charset="0"/>
              </a:rPr>
              <a:t>Spend a session finding out the ways in which they are stuck and addressing them, one at a time.  </a:t>
            </a:r>
          </a:p>
          <a:p>
            <a:r>
              <a:rPr lang="en-US" dirty="0">
                <a:latin typeface="Raleway" pitchFamily="2" charset="0"/>
              </a:rPr>
              <a:t>Discuss the natural consequences of not following-through with their change plan. This produces another kind of motivation. </a:t>
            </a:r>
          </a:p>
        </p:txBody>
      </p:sp>
    </p:spTree>
    <p:extLst>
      <p:ext uri="{BB962C8B-B14F-4D97-AF65-F5344CB8AC3E}">
        <p14:creationId xmlns:p14="http://schemas.microsoft.com/office/powerpoint/2010/main" val="413482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B2ACC-0611-8960-AE88-91783A65F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77E378-00A3-669C-3E47-D7919EF1F4DB}"/>
              </a:ext>
            </a:extLst>
          </p:cNvPr>
          <p:cNvSpPr>
            <a:spLocks noGrp="1"/>
          </p:cNvSpPr>
          <p:nvPr>
            <p:ph type="title"/>
          </p:nvPr>
        </p:nvSpPr>
        <p:spPr/>
        <p:txBody>
          <a:bodyPr/>
          <a:lstStyle/>
          <a:p>
            <a:r>
              <a:rPr lang="en-US" dirty="0">
                <a:latin typeface="Raleway Medium" pitchFamily="2" charset="0"/>
              </a:rPr>
              <a:t>How do we get unstuck?</a:t>
            </a:r>
          </a:p>
        </p:txBody>
      </p:sp>
      <p:sp>
        <p:nvSpPr>
          <p:cNvPr id="3" name="Content Placeholder 2">
            <a:extLst>
              <a:ext uri="{FF2B5EF4-FFF2-40B4-BE49-F238E27FC236}">
                <a16:creationId xmlns:a16="http://schemas.microsoft.com/office/drawing/2014/main" id="{C3E306F1-23DC-A7B2-838F-70300C289E58}"/>
              </a:ext>
            </a:extLst>
          </p:cNvPr>
          <p:cNvSpPr>
            <a:spLocks noGrp="1"/>
          </p:cNvSpPr>
          <p:nvPr>
            <p:ph idx="1"/>
          </p:nvPr>
        </p:nvSpPr>
        <p:spPr>
          <a:xfrm>
            <a:off x="979357" y="2466992"/>
            <a:ext cx="9917240" cy="3318936"/>
          </a:xfrm>
        </p:spPr>
        <p:txBody>
          <a:bodyPr>
            <a:noAutofit/>
          </a:bodyPr>
          <a:lstStyle/>
          <a:p>
            <a:r>
              <a:rPr lang="en-US" sz="1800" dirty="0">
                <a:solidFill>
                  <a:schemeClr val="tx1"/>
                </a:solidFill>
                <a:latin typeface="Raleway Medium" pitchFamily="2" charset="0"/>
              </a:rPr>
              <a:t>Challenge limiting-beliefs. </a:t>
            </a:r>
          </a:p>
          <a:p>
            <a:r>
              <a:rPr lang="en-US" sz="1800" dirty="0">
                <a:solidFill>
                  <a:schemeClr val="tx1"/>
                </a:solidFill>
                <a:latin typeface="Raleway Medium" pitchFamily="2" charset="0"/>
              </a:rPr>
              <a:t>Learn coping skills to deal with the stress of the process. </a:t>
            </a:r>
          </a:p>
          <a:p>
            <a:pPr lvl="1"/>
            <a:r>
              <a:rPr lang="en-US" sz="1800" dirty="0">
                <a:solidFill>
                  <a:schemeClr val="tx1"/>
                </a:solidFill>
                <a:latin typeface="Raleway Medium" pitchFamily="2" charset="0"/>
              </a:rPr>
              <a:t>Mindfulness					</a:t>
            </a:r>
          </a:p>
          <a:p>
            <a:pPr lvl="1"/>
            <a:r>
              <a:rPr lang="en-US" sz="1800" dirty="0">
                <a:solidFill>
                  <a:schemeClr val="tx1"/>
                </a:solidFill>
                <a:latin typeface="Raleway Medium" pitchFamily="2" charset="0"/>
              </a:rPr>
              <a:t>Exercising						.</a:t>
            </a:r>
          </a:p>
          <a:p>
            <a:pPr lvl="1"/>
            <a:r>
              <a:rPr lang="en-US" sz="1800" dirty="0">
                <a:solidFill>
                  <a:schemeClr val="tx1"/>
                </a:solidFill>
                <a:latin typeface="Raleway Medium" pitchFamily="2" charset="0"/>
              </a:rPr>
              <a:t>Reading, journaling, creating			</a:t>
            </a:r>
          </a:p>
          <a:p>
            <a:pPr lvl="1"/>
            <a:r>
              <a:rPr lang="en-US" sz="1800" dirty="0">
                <a:solidFill>
                  <a:schemeClr val="tx1"/>
                </a:solidFill>
                <a:latin typeface="Raleway Medium" pitchFamily="2" charset="0"/>
              </a:rPr>
              <a:t>Sleep </a:t>
            </a:r>
          </a:p>
          <a:p>
            <a:pPr lvl="1"/>
            <a:r>
              <a:rPr lang="en-US" sz="1800" dirty="0">
                <a:solidFill>
                  <a:schemeClr val="tx1"/>
                </a:solidFill>
                <a:latin typeface="Raleway Medium" pitchFamily="2" charset="0"/>
              </a:rPr>
              <a:t>Proper diet</a:t>
            </a:r>
          </a:p>
          <a:p>
            <a:pPr lvl="1"/>
            <a:r>
              <a:rPr lang="en-US" sz="1800" dirty="0">
                <a:solidFill>
                  <a:schemeClr val="tx1"/>
                </a:solidFill>
                <a:latin typeface="Raleway Medium" pitchFamily="2" charset="0"/>
              </a:rPr>
              <a:t>Water</a:t>
            </a:r>
          </a:p>
          <a:p>
            <a:pPr lvl="1"/>
            <a:r>
              <a:rPr lang="en-US" sz="1800" dirty="0">
                <a:solidFill>
                  <a:schemeClr val="tx1"/>
                </a:solidFill>
                <a:latin typeface="Raleway Medium" pitchFamily="2" charset="0"/>
              </a:rPr>
              <a:t>Music, art, etc.</a:t>
            </a:r>
          </a:p>
        </p:txBody>
      </p:sp>
      <p:sp>
        <p:nvSpPr>
          <p:cNvPr id="5" name="TextBox 4">
            <a:extLst>
              <a:ext uri="{FF2B5EF4-FFF2-40B4-BE49-F238E27FC236}">
                <a16:creationId xmlns:a16="http://schemas.microsoft.com/office/drawing/2014/main" id="{4AC244DE-F9A0-D374-5361-2F1AFD320C9D}"/>
              </a:ext>
            </a:extLst>
          </p:cNvPr>
          <p:cNvSpPr txBox="1"/>
          <p:nvPr/>
        </p:nvSpPr>
        <p:spPr>
          <a:xfrm>
            <a:off x="5096657" y="3293070"/>
            <a:ext cx="6115986" cy="923330"/>
          </a:xfrm>
          <a:prstGeom prst="rect">
            <a:avLst/>
          </a:prstGeom>
          <a:noFill/>
        </p:spPr>
        <p:txBody>
          <a:bodyPr wrap="square">
            <a:spAutoFit/>
          </a:bodyPr>
          <a:lstStyle/>
          <a:p>
            <a:pPr marL="742950" lvl="1" indent="-285750">
              <a:buFont typeface="Arial" panose="020B0604020202020204" pitchFamily="34" charset="0"/>
              <a:buChar char="•"/>
            </a:pPr>
            <a:r>
              <a:rPr lang="en-US" dirty="0">
                <a:latin typeface="Raleway Medium" pitchFamily="2" charset="0"/>
              </a:rPr>
              <a:t>Understanding emotions</a:t>
            </a:r>
          </a:p>
          <a:p>
            <a:pPr marL="742950" lvl="1" indent="-285750">
              <a:buFont typeface="Arial" panose="020B0604020202020204" pitchFamily="34" charset="0"/>
              <a:buChar char="•"/>
            </a:pPr>
            <a:r>
              <a:rPr lang="en-US" dirty="0">
                <a:latin typeface="Raleway Medium" pitchFamily="2" charset="0"/>
              </a:rPr>
              <a:t>Time with friends, alone, with family, in nature, etc.</a:t>
            </a:r>
          </a:p>
        </p:txBody>
      </p:sp>
    </p:spTree>
    <p:extLst>
      <p:ext uri="{BB962C8B-B14F-4D97-AF65-F5344CB8AC3E}">
        <p14:creationId xmlns:p14="http://schemas.microsoft.com/office/powerpoint/2010/main" val="157967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Now/Not Now Visualization</a:t>
            </a:r>
          </a:p>
        </p:txBody>
      </p:sp>
      <p:sp>
        <p:nvSpPr>
          <p:cNvPr id="3" name="Content Placeholder 2"/>
          <p:cNvSpPr>
            <a:spLocks noGrp="1"/>
          </p:cNvSpPr>
          <p:nvPr>
            <p:ph idx="1"/>
          </p:nvPr>
        </p:nvSpPr>
        <p:spPr>
          <a:xfrm>
            <a:off x="1295401" y="2556932"/>
            <a:ext cx="9601196" cy="3525420"/>
          </a:xfrm>
        </p:spPr>
        <p:txBody>
          <a:bodyPr>
            <a:normAutofit fontScale="92500" lnSpcReduction="20000"/>
          </a:bodyPr>
          <a:lstStyle/>
          <a:p>
            <a:r>
              <a:rPr lang="en-US" dirty="0"/>
              <a:t>Helps the individual learn to sort, prioritize and compartmentalize what to focus on. </a:t>
            </a:r>
          </a:p>
          <a:p>
            <a:r>
              <a:rPr lang="en-US" dirty="0"/>
              <a:t>Develop a clear image of a private place where you can go to do your planning at the beginning of each new “now” chunk of time. </a:t>
            </a:r>
          </a:p>
          <a:p>
            <a:r>
              <a:rPr lang="en-US" dirty="0"/>
              <a:t>Put two boxes in your place – label them “Now” and “Not Now”</a:t>
            </a:r>
          </a:p>
          <a:p>
            <a:r>
              <a:rPr lang="en-US" dirty="0"/>
              <a:t>Put something in between the boxes where you can write your list so you can sort it. </a:t>
            </a:r>
          </a:p>
          <a:p>
            <a:r>
              <a:rPr lang="en-US" dirty="0"/>
              <a:t>Sort, put each item in it’s appropriate box, and then – leave the “Now” box open so you can work with it, and lock the “Not Now” box. Return at the end/beginning of each Now, and resort the boxes.</a:t>
            </a:r>
          </a:p>
          <a:p>
            <a:r>
              <a:rPr lang="en-US" dirty="0"/>
              <a:t>Use your circles (control, influence, concern) to help you sort your list. </a:t>
            </a:r>
          </a:p>
        </p:txBody>
      </p:sp>
    </p:spTree>
    <p:extLst>
      <p:ext uri="{BB962C8B-B14F-4D97-AF65-F5344CB8AC3E}">
        <p14:creationId xmlns:p14="http://schemas.microsoft.com/office/powerpoint/2010/main" val="3606384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FC050-9BBD-AD85-3EB9-0508713EA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2FCF2-3B82-7BA2-FCDB-F4E88A4DDB84}"/>
              </a:ext>
            </a:extLst>
          </p:cNvPr>
          <p:cNvSpPr>
            <a:spLocks noGrp="1"/>
          </p:cNvSpPr>
          <p:nvPr>
            <p:ph type="title"/>
          </p:nvPr>
        </p:nvSpPr>
        <p:spPr/>
        <p:txBody>
          <a:bodyPr>
            <a:normAutofit/>
          </a:bodyPr>
          <a:lstStyle/>
          <a:p>
            <a:r>
              <a:rPr lang="en-US" dirty="0">
                <a:latin typeface="Raleway Medium" pitchFamily="2" charset="0"/>
              </a:rPr>
              <a:t>How do we get unstuck?</a:t>
            </a:r>
          </a:p>
        </p:txBody>
      </p:sp>
      <p:sp>
        <p:nvSpPr>
          <p:cNvPr id="3" name="Content Placeholder 2">
            <a:extLst>
              <a:ext uri="{FF2B5EF4-FFF2-40B4-BE49-F238E27FC236}">
                <a16:creationId xmlns:a16="http://schemas.microsoft.com/office/drawing/2014/main" id="{7A8E5CEF-AC19-1273-45CC-C968558541BA}"/>
              </a:ext>
            </a:extLst>
          </p:cNvPr>
          <p:cNvSpPr>
            <a:spLocks noGrp="1"/>
          </p:cNvSpPr>
          <p:nvPr>
            <p:ph idx="1"/>
          </p:nvPr>
        </p:nvSpPr>
        <p:spPr/>
        <p:txBody>
          <a:bodyPr>
            <a:normAutofit/>
          </a:bodyPr>
          <a:lstStyle/>
          <a:p>
            <a:r>
              <a:rPr lang="en-US" dirty="0">
                <a:latin typeface="Raleway Medium" pitchFamily="2" charset="0"/>
              </a:rPr>
              <a:t>Identity/beliefs and how they are related to our emotions/behaviors when we are trying to change  -  that we get stuck on. </a:t>
            </a:r>
          </a:p>
          <a:p>
            <a:r>
              <a:rPr lang="en-US" dirty="0">
                <a:latin typeface="Raleway Medium" pitchFamily="2" charset="0"/>
              </a:rPr>
              <a:t>Declaring our intentions before we focus our attention</a:t>
            </a:r>
          </a:p>
          <a:p>
            <a:r>
              <a:rPr lang="en-US" dirty="0">
                <a:latin typeface="Raleway Medium" pitchFamily="2" charset="0"/>
              </a:rPr>
              <a:t>Remember that the mind is  a meaning-making machine, a radio antenna</a:t>
            </a:r>
          </a:p>
          <a:p>
            <a:r>
              <a:rPr lang="en-US" dirty="0">
                <a:latin typeface="Raleway Medium" pitchFamily="2" charset="0"/>
              </a:rPr>
              <a:t>Discussing the law of attraction, manifestation</a:t>
            </a:r>
          </a:p>
        </p:txBody>
      </p:sp>
    </p:spTree>
    <p:extLst>
      <p:ext uri="{BB962C8B-B14F-4D97-AF65-F5344CB8AC3E}">
        <p14:creationId xmlns:p14="http://schemas.microsoft.com/office/powerpoint/2010/main" val="203303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pitchFamily="2" charset="0"/>
              </a:rPr>
              <a:t>Momentum</a:t>
            </a:r>
          </a:p>
        </p:txBody>
      </p:sp>
      <p:sp>
        <p:nvSpPr>
          <p:cNvPr id="3" name="Content Placeholder 2"/>
          <p:cNvSpPr>
            <a:spLocks noGrp="1"/>
          </p:cNvSpPr>
          <p:nvPr>
            <p:ph idx="1"/>
          </p:nvPr>
        </p:nvSpPr>
        <p:spPr>
          <a:xfrm>
            <a:off x="1295401" y="2556932"/>
            <a:ext cx="5014414" cy="3648250"/>
          </a:xfrm>
        </p:spPr>
        <p:txBody>
          <a:bodyPr>
            <a:normAutofit fontScale="92500"/>
          </a:bodyPr>
          <a:lstStyle/>
          <a:p>
            <a:r>
              <a:rPr lang="en-US" dirty="0">
                <a:latin typeface="Raleway" pitchFamily="2" charset="0"/>
              </a:rPr>
              <a:t>Do you remember the lesson on breaking through Inertia?</a:t>
            </a:r>
          </a:p>
          <a:p>
            <a:r>
              <a:rPr lang="en-US" dirty="0">
                <a:latin typeface="Raleway" pitchFamily="2" charset="0"/>
              </a:rPr>
              <a:t>You struggle to break past inertia until you build momentum. </a:t>
            </a:r>
          </a:p>
          <a:p>
            <a:r>
              <a:rPr lang="en-US" dirty="0">
                <a:latin typeface="Raleway" pitchFamily="2" charset="0"/>
              </a:rPr>
              <a:t>Once you have built momentum, you can ride that wave forward without struggle. </a:t>
            </a:r>
          </a:p>
          <a:p>
            <a:r>
              <a:rPr lang="en-US" dirty="0">
                <a:latin typeface="Raleway" pitchFamily="2" charset="0"/>
              </a:rPr>
              <a:t>This happens in all change efforts. </a:t>
            </a:r>
          </a:p>
        </p:txBody>
      </p:sp>
      <p:pic>
        <p:nvPicPr>
          <p:cNvPr id="5122" name="Picture 2" descr="Empty Swing Stock Illustrations – 2,923 Empty Swing Stock Illustrations,  Vectors &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593" y="2606974"/>
            <a:ext cx="4494594" cy="337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8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41DE-5D98-EB23-1167-AC57718F8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33C52-6408-0109-9293-029D6FE342DA}"/>
              </a:ext>
            </a:extLst>
          </p:cNvPr>
          <p:cNvSpPr>
            <a:spLocks noGrp="1"/>
          </p:cNvSpPr>
          <p:nvPr>
            <p:ph type="title"/>
          </p:nvPr>
        </p:nvSpPr>
        <p:spPr/>
        <p:txBody>
          <a:bodyPr/>
          <a:lstStyle/>
          <a:p>
            <a:r>
              <a:rPr lang="en-US" dirty="0">
                <a:latin typeface="Raleway Medium" pitchFamily="2" charset="0"/>
              </a:rPr>
              <a:t>Mindsets</a:t>
            </a:r>
          </a:p>
        </p:txBody>
      </p:sp>
      <p:sp>
        <p:nvSpPr>
          <p:cNvPr id="3" name="Content Placeholder 2">
            <a:extLst>
              <a:ext uri="{FF2B5EF4-FFF2-40B4-BE49-F238E27FC236}">
                <a16:creationId xmlns:a16="http://schemas.microsoft.com/office/drawing/2014/main" id="{6492E127-88DD-7717-7B0A-3A3D30F68822}"/>
              </a:ext>
            </a:extLst>
          </p:cNvPr>
          <p:cNvSpPr>
            <a:spLocks noGrp="1"/>
          </p:cNvSpPr>
          <p:nvPr>
            <p:ph idx="1"/>
          </p:nvPr>
        </p:nvSpPr>
        <p:spPr>
          <a:xfrm>
            <a:off x="1295401" y="2556932"/>
            <a:ext cx="9601196" cy="3639152"/>
          </a:xfrm>
        </p:spPr>
        <p:txBody>
          <a:bodyPr>
            <a:normAutofit fontScale="85000" lnSpcReduction="20000"/>
          </a:bodyPr>
          <a:lstStyle/>
          <a:p>
            <a:r>
              <a:rPr lang="en-US" dirty="0">
                <a:latin typeface="Raleway Medium" pitchFamily="2" charset="0"/>
              </a:rPr>
              <a:t>Explained beautifully in “Mindset – The new psychology of success” – by Carol S. </a:t>
            </a:r>
            <a:r>
              <a:rPr lang="en-US" dirty="0" err="1">
                <a:latin typeface="Raleway Medium" pitchFamily="2" charset="0"/>
              </a:rPr>
              <a:t>Dweck</a:t>
            </a:r>
            <a:endParaRPr lang="en-US" dirty="0">
              <a:latin typeface="Raleway Medium" pitchFamily="2" charset="0"/>
            </a:endParaRPr>
          </a:p>
          <a:p>
            <a:r>
              <a:rPr lang="en-US" b="1" dirty="0">
                <a:latin typeface="Raleway Medium" pitchFamily="2" charset="0"/>
              </a:rPr>
              <a:t>Growth </a:t>
            </a:r>
            <a:r>
              <a:rPr lang="en-US" dirty="0">
                <a:latin typeface="Raleway Medium" pitchFamily="2" charset="0"/>
              </a:rPr>
              <a:t>- A "growth mindset" is a belief that one's abilities and intelligence can be developed and improved through effort, learning, and persistence, rather than being fixed traits; it means embracing challenges, seeing setbacks as learning opportunities, and valuing the process of learning over immediate success.</a:t>
            </a:r>
          </a:p>
          <a:p>
            <a:r>
              <a:rPr lang="en-US" b="1" dirty="0">
                <a:latin typeface="Raleway Medium" pitchFamily="2" charset="0"/>
              </a:rPr>
              <a:t>Fixed</a:t>
            </a:r>
            <a:r>
              <a:rPr lang="en-US" dirty="0">
                <a:latin typeface="Raleway Medium" pitchFamily="2" charset="0"/>
              </a:rPr>
              <a:t> - A "fixed mindset" is a belief that one's abilities, intelligence, and talents are innate and cannot be significantly changed through effort, meaning people with this mindset view their qualities as fixed and unchangeable, often leading them to avoid challenges and give up easily when faced with obstacles.</a:t>
            </a:r>
          </a:p>
        </p:txBody>
      </p:sp>
    </p:spTree>
    <p:extLst>
      <p:ext uri="{BB962C8B-B14F-4D97-AF65-F5344CB8AC3E}">
        <p14:creationId xmlns:p14="http://schemas.microsoft.com/office/powerpoint/2010/main" val="8661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4E48-6F08-1987-2BA7-522E6E565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A7E8F-8386-0967-F5B8-1C99F87B16C7}"/>
              </a:ext>
            </a:extLst>
          </p:cNvPr>
          <p:cNvSpPr>
            <a:spLocks noGrp="1"/>
          </p:cNvSpPr>
          <p:nvPr>
            <p:ph type="title"/>
          </p:nvPr>
        </p:nvSpPr>
        <p:spPr/>
        <p:txBody>
          <a:bodyPr/>
          <a:lstStyle/>
          <a:p>
            <a:r>
              <a:rPr lang="en-US" dirty="0">
                <a:latin typeface="Raleway Medium" pitchFamily="2" charset="0"/>
              </a:rPr>
              <a:t>Mindsets</a:t>
            </a:r>
          </a:p>
        </p:txBody>
      </p:sp>
      <p:pic>
        <p:nvPicPr>
          <p:cNvPr id="4" name="Content Placeholder 3">
            <a:extLst>
              <a:ext uri="{FF2B5EF4-FFF2-40B4-BE49-F238E27FC236}">
                <a16:creationId xmlns:a16="http://schemas.microsoft.com/office/drawing/2014/main" id="{4154574B-5FDD-6217-29C5-90134E02B5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685" y="475488"/>
            <a:ext cx="11227633" cy="5907023"/>
          </a:xfrm>
          <a:prstGeom prst="rect">
            <a:avLst/>
          </a:prstGeom>
          <a:noFill/>
        </p:spPr>
      </p:pic>
    </p:spTree>
    <p:extLst>
      <p:ext uri="{BB962C8B-B14F-4D97-AF65-F5344CB8AC3E}">
        <p14:creationId xmlns:p14="http://schemas.microsoft.com/office/powerpoint/2010/main" val="338109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Medium" pitchFamily="2" charset="0"/>
              </a:rPr>
              <a:t>Mindsets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latin typeface="Raleway Medium" pitchFamily="2" charset="0"/>
              </a:rPr>
              <a:t>Abundance</a:t>
            </a:r>
            <a:r>
              <a:rPr lang="en-US" dirty="0">
                <a:latin typeface="Raleway Medium" pitchFamily="2" charset="0"/>
              </a:rPr>
              <a:t> - An "abundance mindset" is a belief that there are enough resources in the world for everyone, promoting a perspective of gratitude for what you have and a focus on the positive aspects of life, often contrasted with a "scarcity mindset" which believes resources are limited and leads to a focus on lack and fear; the term was popularized by author Stephen Covey in his book "The 7 Habits of Highly Effective People"</a:t>
            </a:r>
          </a:p>
          <a:p>
            <a:r>
              <a:rPr lang="en-US" b="1" dirty="0">
                <a:latin typeface="Raleway Medium" pitchFamily="2" charset="0"/>
              </a:rPr>
              <a:t>Scarcity</a:t>
            </a:r>
            <a:r>
              <a:rPr lang="en-US" dirty="0">
                <a:latin typeface="Raleway Medium" pitchFamily="2" charset="0"/>
              </a:rPr>
              <a:t> - A "scarcity mindset" is a way of thinking that focuses on the belief that resources are limited and "not enough" is available, leading to a constant focus on what one lacks rather than what they have, often causing anxiety and a feeling of needing to compete for limited resources; essentially, it's a mentality where one sees the world through a lens of "not enough."</a:t>
            </a:r>
          </a:p>
          <a:p>
            <a:endParaRPr lang="en-US" dirty="0"/>
          </a:p>
        </p:txBody>
      </p:sp>
    </p:spTree>
    <p:extLst>
      <p:ext uri="{BB962C8B-B14F-4D97-AF65-F5344CB8AC3E}">
        <p14:creationId xmlns:p14="http://schemas.microsoft.com/office/powerpoint/2010/main" val="3343243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2F8C-F7CC-8B84-DBAC-12BB2FFD3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5FDF8-36D0-B17D-3D27-090B13D57212}"/>
              </a:ext>
            </a:extLst>
          </p:cNvPr>
          <p:cNvSpPr>
            <a:spLocks noGrp="1"/>
          </p:cNvSpPr>
          <p:nvPr>
            <p:ph type="title"/>
          </p:nvPr>
        </p:nvSpPr>
        <p:spPr/>
        <p:txBody>
          <a:bodyPr/>
          <a:lstStyle/>
          <a:p>
            <a:r>
              <a:rPr lang="en-US" dirty="0">
                <a:latin typeface="Raleway Medium" pitchFamily="2" charset="0"/>
              </a:rPr>
              <a:t>Mindsets</a:t>
            </a:r>
          </a:p>
        </p:txBody>
      </p:sp>
      <p:pic>
        <p:nvPicPr>
          <p:cNvPr id="3074" name="Picture 2" descr="The Scarcity and Abundance Mindset">
            <a:extLst>
              <a:ext uri="{FF2B5EF4-FFF2-40B4-BE49-F238E27FC236}">
                <a16:creationId xmlns:a16="http://schemas.microsoft.com/office/drawing/2014/main" id="{68329507-5293-198E-AF24-F600D25F12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695" y="448056"/>
            <a:ext cx="11227633" cy="596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30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rand Library Interior With Sunlit Window And Bookshelves Background, Vintage  Library Interior, Antique Book Shelves, Old Books Background Background  Image And Wallpaper for Fre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33" y="577755"/>
            <a:ext cx="11318543"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Boston Public Library , Boston | Tickets &amp; Tours - 20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205" y="618699"/>
            <a:ext cx="10822675" cy="570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44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341194"/>
            <a:ext cx="11900848" cy="1564943"/>
          </a:xfrm>
        </p:spPr>
        <p:txBody>
          <a:bodyPr>
            <a:normAutofit/>
          </a:bodyPr>
          <a:lstStyle/>
          <a:p>
            <a:pPr algn="l"/>
            <a:r>
              <a:rPr lang="en-US" sz="2800" dirty="0">
                <a:latin typeface="Raleway Medium" pitchFamily="2" charset="0"/>
              </a:rPr>
              <a:t>			</a:t>
            </a:r>
            <a:r>
              <a:rPr lang="en-US" sz="3000" b="1" dirty="0">
                <a:latin typeface="Raleway Medium" pitchFamily="2" charset="0"/>
              </a:rPr>
              <a:t>Now			   			Focus List					Not Now</a:t>
            </a:r>
          </a:p>
        </p:txBody>
      </p:sp>
      <p:pic>
        <p:nvPicPr>
          <p:cNvPr id="3076" name="Picture 4" descr="Page 4 | Locked Treasure Chest Pictures | Freep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74006" y="1933433"/>
            <a:ext cx="4685579" cy="4362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03591" y="1933433"/>
            <a:ext cx="3931932" cy="4362436"/>
          </a:xfrm>
          <a:prstGeom prst="rect">
            <a:avLst/>
          </a:prstGeom>
        </p:spPr>
      </p:pic>
      <p:pic>
        <p:nvPicPr>
          <p:cNvPr id="7" name="Picture 6"/>
          <p:cNvPicPr>
            <a:picLocks noChangeAspect="1"/>
          </p:cNvPicPr>
          <p:nvPr/>
        </p:nvPicPr>
        <p:blipFill rotWithShape="1">
          <a:blip r:embed="rId4"/>
          <a:srcRect b="6502"/>
          <a:stretch/>
        </p:blipFill>
        <p:spPr>
          <a:xfrm>
            <a:off x="4471916" y="1933433"/>
            <a:ext cx="2502089" cy="4362436"/>
          </a:xfrm>
          <a:prstGeom prst="rect">
            <a:avLst/>
          </a:prstGeom>
        </p:spPr>
      </p:pic>
    </p:spTree>
    <p:extLst>
      <p:ext uri="{BB962C8B-B14F-4D97-AF65-F5344CB8AC3E}">
        <p14:creationId xmlns:p14="http://schemas.microsoft.com/office/powerpoint/2010/main" val="133906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ircles of Control - Claire Newt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533" y="141028"/>
            <a:ext cx="9121255" cy="662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8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0C080-4B6B-7F86-488C-B25725EE3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ED8CC-467E-DF4B-C0CA-BD4DF4AF3A2C}"/>
              </a:ext>
            </a:extLst>
          </p:cNvPr>
          <p:cNvSpPr>
            <a:spLocks noGrp="1"/>
          </p:cNvSpPr>
          <p:nvPr>
            <p:ph type="ctrTitle"/>
          </p:nvPr>
        </p:nvSpPr>
        <p:spPr/>
        <p:txBody>
          <a:bodyPr/>
          <a:lstStyle/>
          <a:p>
            <a:r>
              <a:rPr lang="en-US" sz="4000" dirty="0">
                <a:latin typeface="Raleway Medium" pitchFamily="2" charset="0"/>
              </a:rPr>
              <a:t>Continue – Part 1 – Staying on Track	</a:t>
            </a:r>
            <a:endParaRPr lang="en-US" sz="4800" dirty="0">
              <a:latin typeface="Raleway Medium" pitchFamily="2" charset="0"/>
            </a:endParaRPr>
          </a:p>
        </p:txBody>
      </p:sp>
      <p:sp>
        <p:nvSpPr>
          <p:cNvPr id="3" name="Subtitle 2">
            <a:extLst>
              <a:ext uri="{FF2B5EF4-FFF2-40B4-BE49-F238E27FC236}">
                <a16:creationId xmlns:a16="http://schemas.microsoft.com/office/drawing/2014/main" id="{34611DE9-5030-87FA-3ADE-29E5F9712B07}"/>
              </a:ext>
            </a:extLst>
          </p:cNvPr>
          <p:cNvSpPr>
            <a:spLocks noGrp="1"/>
          </p:cNvSpPr>
          <p:nvPr>
            <p:ph type="subTitle" idx="1"/>
          </p:nvPr>
        </p:nvSpPr>
        <p:spPr/>
        <p:txBody>
          <a:bodyPr/>
          <a:lstStyle/>
          <a:p>
            <a:r>
              <a:rPr lang="en-US" dirty="0">
                <a:latin typeface="Raleway Medium" pitchFamily="2" charset="0"/>
              </a:rPr>
              <a:t>The Motivation Muscle, The power of Positive Mindsets, and Riding the Momentum Wave</a:t>
            </a:r>
          </a:p>
        </p:txBody>
      </p:sp>
    </p:spTree>
    <p:extLst>
      <p:ext uri="{BB962C8B-B14F-4D97-AF65-F5344CB8AC3E}">
        <p14:creationId xmlns:p14="http://schemas.microsoft.com/office/powerpoint/2010/main" val="157820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44E18-4C86-C07C-C6E6-332BD45F4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EB851-46D3-CDF2-4EB6-8DD2869EE6B1}"/>
              </a:ext>
            </a:extLst>
          </p:cNvPr>
          <p:cNvSpPr>
            <a:spLocks noGrp="1"/>
          </p:cNvSpPr>
          <p:nvPr>
            <p:ph type="title"/>
          </p:nvPr>
        </p:nvSpPr>
        <p:spPr/>
        <p:txBody>
          <a:bodyPr/>
          <a:lstStyle/>
          <a:p>
            <a:r>
              <a:rPr lang="en-US" dirty="0">
                <a:latin typeface="Raleway Medium" pitchFamily="2" charset="0"/>
              </a:rPr>
              <a:t>Motivation</a:t>
            </a:r>
          </a:p>
        </p:txBody>
      </p:sp>
      <p:sp>
        <p:nvSpPr>
          <p:cNvPr id="3" name="Content Placeholder 2">
            <a:extLst>
              <a:ext uri="{FF2B5EF4-FFF2-40B4-BE49-F238E27FC236}">
                <a16:creationId xmlns:a16="http://schemas.microsoft.com/office/drawing/2014/main" id="{863DA4F8-382B-E97D-1CD9-20826BC52DE3}"/>
              </a:ext>
            </a:extLst>
          </p:cNvPr>
          <p:cNvSpPr>
            <a:spLocks noGrp="1"/>
          </p:cNvSpPr>
          <p:nvPr>
            <p:ph idx="1"/>
          </p:nvPr>
        </p:nvSpPr>
        <p:spPr/>
        <p:txBody>
          <a:bodyPr>
            <a:normAutofit fontScale="92500" lnSpcReduction="20000"/>
          </a:bodyPr>
          <a:lstStyle/>
          <a:p>
            <a:r>
              <a:rPr lang="en-US" dirty="0">
                <a:latin typeface="Raleway Medium" pitchFamily="2" charset="0"/>
              </a:rPr>
              <a:t>Many people use the word “Motivation” as if it is something that some people have more of than others.. As if those who achieve at high levels simply have TONS of motivation… </a:t>
            </a:r>
          </a:p>
          <a:p>
            <a:r>
              <a:rPr lang="en-US" dirty="0">
                <a:latin typeface="Raleway Medium" pitchFamily="2" charset="0"/>
              </a:rPr>
              <a:t>This is an unhelpful oversimplification. </a:t>
            </a:r>
          </a:p>
          <a:p>
            <a:r>
              <a:rPr lang="en-US" dirty="0">
                <a:latin typeface="Raleway Medium" pitchFamily="2" charset="0"/>
              </a:rPr>
              <a:t>Many people think they can instill motivation in others – this is not possible. You cannot give someone motivation.  Motivation comes from WITHIN the individual. </a:t>
            </a:r>
          </a:p>
          <a:p>
            <a:r>
              <a:rPr lang="en-US" dirty="0">
                <a:latin typeface="Raleway Medium" pitchFamily="2" charset="0"/>
              </a:rPr>
              <a:t>What you </a:t>
            </a:r>
            <a:r>
              <a:rPr lang="en-US" u="sng" dirty="0">
                <a:latin typeface="Raleway Medium" pitchFamily="2" charset="0"/>
              </a:rPr>
              <a:t>can</a:t>
            </a:r>
            <a:r>
              <a:rPr lang="en-US" dirty="0">
                <a:latin typeface="Raleway Medium" pitchFamily="2" charset="0"/>
              </a:rPr>
              <a:t> do is INSPIRE. </a:t>
            </a:r>
          </a:p>
          <a:p>
            <a:r>
              <a:rPr lang="en-US" dirty="0">
                <a:latin typeface="Raleway Medium" pitchFamily="2" charset="0"/>
              </a:rPr>
              <a:t>Inspiration comes from outside the individual.</a:t>
            </a:r>
          </a:p>
        </p:txBody>
      </p:sp>
    </p:spTree>
    <p:extLst>
      <p:ext uri="{BB962C8B-B14F-4D97-AF65-F5344CB8AC3E}">
        <p14:creationId xmlns:p14="http://schemas.microsoft.com/office/powerpoint/2010/main" val="2151878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589</TotalTime>
  <Words>2413</Words>
  <Application>Microsoft Office PowerPoint</Application>
  <PresentationFormat>Widescreen</PresentationFormat>
  <Paragraphs>142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Garamond</vt:lpstr>
      <vt:lpstr>Raleway</vt:lpstr>
      <vt:lpstr>Raleway Medium</vt:lpstr>
      <vt:lpstr>Organic</vt:lpstr>
      <vt:lpstr>VCS-Inc. Wellness Coaching Training</vt:lpstr>
      <vt:lpstr>Coaching Works</vt:lpstr>
      <vt:lpstr>Now/Not Now Visualization</vt:lpstr>
      <vt:lpstr>PowerPoint Presentation</vt:lpstr>
      <vt:lpstr>PowerPoint Presentation</vt:lpstr>
      <vt:lpstr>   Now         Focus List     Not Now</vt:lpstr>
      <vt:lpstr>PowerPoint Presentation</vt:lpstr>
      <vt:lpstr>Continue – Part 1 – Staying on Track </vt:lpstr>
      <vt:lpstr>Motivation</vt:lpstr>
      <vt:lpstr>Change is Hard… AND</vt:lpstr>
      <vt:lpstr>Motivation</vt:lpstr>
      <vt:lpstr>Inspiration</vt:lpstr>
      <vt:lpstr>Other Important Words</vt:lpstr>
      <vt:lpstr>When the going gets tough… </vt:lpstr>
      <vt:lpstr>The Motivation Muscle</vt:lpstr>
      <vt:lpstr>Helping Clients Succeed</vt:lpstr>
      <vt:lpstr>Feedback – Positive Affirmation/Praise</vt:lpstr>
      <vt:lpstr>Chunking &amp; Inspiration</vt:lpstr>
      <vt:lpstr>Attach A Simple Cue to Motivation</vt:lpstr>
      <vt:lpstr>Evaluation</vt:lpstr>
      <vt:lpstr>Self-Efficacy</vt:lpstr>
      <vt:lpstr>Self-Efficacy</vt:lpstr>
      <vt:lpstr>Self-Efficacy</vt:lpstr>
      <vt:lpstr>Evaluating “Stuckness”</vt:lpstr>
      <vt:lpstr>How do we get Stuck?</vt:lpstr>
      <vt:lpstr>How do we get stuck?</vt:lpstr>
      <vt:lpstr>How do we get stuck?</vt:lpstr>
      <vt:lpstr>How do we get unstuck?</vt:lpstr>
      <vt:lpstr>How do we get unstuck?</vt:lpstr>
      <vt:lpstr>How do we get unstuck?</vt:lpstr>
      <vt:lpstr>Momentum</vt:lpstr>
      <vt:lpstr>Mindsets</vt:lpstr>
      <vt:lpstr>Mindsets</vt:lpstr>
      <vt:lpstr>Mindsets</vt:lpstr>
      <vt:lpstr>Mindsets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VCS-Inc. Wellness Coaching Training</dc:title>
  <dc:creator>Kristine Lopez-Morell</dc:creator>
  <cp:lastModifiedBy>Maritza Gomez</cp:lastModifiedBy>
  <cp:revision>13</cp:revision>
  <dcterms:created xsi:type="dcterms:W3CDTF">2024-12-08T21:45:41Z</dcterms:created>
  <dcterms:modified xsi:type="dcterms:W3CDTF">2024-12-10T15:55:48Z</dcterms:modified>
</cp:coreProperties>
</file>