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8" r:id="rId4"/>
    <p:sldId id="287" r:id="rId5"/>
    <p:sldId id="283" r:id="rId6"/>
    <p:sldId id="284" r:id="rId7"/>
    <p:sldId id="293" r:id="rId8"/>
    <p:sldId id="276" r:id="rId9"/>
    <p:sldId id="265" r:id="rId10"/>
    <p:sldId id="281" r:id="rId11"/>
    <p:sldId id="260" r:id="rId12"/>
    <p:sldId id="262" r:id="rId13"/>
    <p:sldId id="261" r:id="rId14"/>
    <p:sldId id="263" r:id="rId15"/>
    <p:sldId id="257" r:id="rId16"/>
    <p:sldId id="258" r:id="rId17"/>
    <p:sldId id="267" r:id="rId18"/>
    <p:sldId id="268" r:id="rId19"/>
    <p:sldId id="266" r:id="rId20"/>
    <p:sldId id="259" r:id="rId21"/>
    <p:sldId id="272" r:id="rId22"/>
    <p:sldId id="271" r:id="rId23"/>
    <p:sldId id="270" r:id="rId24"/>
    <p:sldId id="290" r:id="rId25"/>
    <p:sldId id="264" r:id="rId26"/>
    <p:sldId id="269" r:id="rId27"/>
    <p:sldId id="278" r:id="rId28"/>
    <p:sldId id="277" r:id="rId29"/>
    <p:sldId id="273" r:id="rId30"/>
    <p:sldId id="274" r:id="rId31"/>
    <p:sldId id="291" r:id="rId32"/>
    <p:sldId id="292" r:id="rId33"/>
    <p:sldId id="282" r:id="rId34"/>
    <p:sldId id="289" r:id="rId35"/>
    <p:sldId id="280"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FB25"/>
    <a:srgbClr val="EECC50"/>
    <a:srgbClr val="F0D266"/>
    <a:srgbClr val="EFC763"/>
    <a:srgbClr val="EEC358"/>
    <a:srgbClr val="E5D561"/>
    <a:srgbClr val="E4B662"/>
    <a:srgbClr val="FFCF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F114AB-A576-4E5A-B280-A951E0C20E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36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127381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82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71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11867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49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53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13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32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30090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42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42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1C541-D1D6-4CC2-B387-CA18B6DAC762}"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114AB-A576-4E5A-B280-A951E0C20E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1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1C541-D1D6-4CC2-B387-CA18B6DAC762}"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75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C541-D1D6-4CC2-B387-CA18B6DAC762}"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258503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7759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01C541-D1D6-4CC2-B387-CA18B6DAC762}" type="datetimeFigureOut">
              <a:rPr lang="en-US" smtClean="0"/>
              <a:t>12/10/2024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F114AB-A576-4E5A-B280-A951E0C20EA7}" type="slidenum">
              <a:rPr lang="en-US" smtClean="0"/>
              <a:t>‹#›</a:t>
            </a:fld>
            <a:endParaRPr lang="en-US"/>
          </a:p>
        </p:txBody>
      </p:sp>
    </p:spTree>
    <p:extLst>
      <p:ext uri="{BB962C8B-B14F-4D97-AF65-F5344CB8AC3E}">
        <p14:creationId xmlns:p14="http://schemas.microsoft.com/office/powerpoint/2010/main" val="140040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DF1C-7550-4ABF-C623-D4D37BE40B29}"/>
              </a:ext>
            </a:extLst>
          </p:cNvPr>
          <p:cNvSpPr>
            <a:spLocks noGrp="1"/>
          </p:cNvSpPr>
          <p:nvPr>
            <p:ph type="ctrTitle"/>
          </p:nvPr>
        </p:nvSpPr>
        <p:spPr>
          <a:xfrm>
            <a:off x="2443397" y="1603948"/>
            <a:ext cx="7315199" cy="1825051"/>
          </a:xfrm>
        </p:spPr>
        <p:txBody>
          <a:bodyPr/>
          <a:lstStyle/>
          <a:p>
            <a:r>
              <a:rPr lang="en-US" sz="4800" dirty="0">
                <a:latin typeface="Raleway Medium" pitchFamily="2" charset="0"/>
              </a:rPr>
              <a:t>VCS-Inc. Wellness </a:t>
            </a:r>
            <a:r>
              <a:rPr lang="es-AR" sz="4000" dirty="0">
                <a:latin typeface="Raleway Medium" pitchFamily="2" charset="0"/>
              </a:rPr>
              <a:t>Entrenamiento de Voluntarios</a:t>
            </a:r>
          </a:p>
        </p:txBody>
      </p:sp>
      <p:sp>
        <p:nvSpPr>
          <p:cNvPr id="3" name="Subtitle 2">
            <a:extLst>
              <a:ext uri="{FF2B5EF4-FFF2-40B4-BE49-F238E27FC236}">
                <a16:creationId xmlns:a16="http://schemas.microsoft.com/office/drawing/2014/main" id="{7599D8DB-1E05-AB85-6A5F-9658F5D452B0}"/>
              </a:ext>
            </a:extLst>
          </p:cNvPr>
          <p:cNvSpPr>
            <a:spLocks noGrp="1"/>
          </p:cNvSpPr>
          <p:nvPr>
            <p:ph type="subTitle" idx="1"/>
          </p:nvPr>
        </p:nvSpPr>
        <p:spPr/>
        <p:txBody>
          <a:bodyPr/>
          <a:lstStyle/>
          <a:p>
            <a:r>
              <a:rPr lang="es-AR">
                <a:latin typeface="Raleway Medium" pitchFamily="2" charset="0"/>
              </a:rPr>
              <a:t>Semana 9 </a:t>
            </a:r>
          </a:p>
          <a:p>
            <a:r>
              <a:rPr lang="es-AR" dirty="0">
                <a:latin typeface="Raleway Medium" pitchFamily="2" charset="0"/>
              </a:rPr>
              <a:t>Continua – Partes 1 &amp; 2</a:t>
            </a:r>
          </a:p>
        </p:txBody>
      </p:sp>
    </p:spTree>
    <p:extLst>
      <p:ext uri="{BB962C8B-B14F-4D97-AF65-F5344CB8AC3E}">
        <p14:creationId xmlns:p14="http://schemas.microsoft.com/office/powerpoint/2010/main" val="345930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cambio es difícil... Y</a:t>
            </a:r>
            <a:endParaRPr lang="en-US" dirty="0"/>
          </a:p>
        </p:txBody>
      </p:sp>
      <p:sp>
        <p:nvSpPr>
          <p:cNvPr id="3" name="Content Placeholder 2"/>
          <p:cNvSpPr>
            <a:spLocks noGrp="1"/>
          </p:cNvSpPr>
          <p:nvPr>
            <p:ph idx="1"/>
          </p:nvPr>
        </p:nvSpPr>
        <p:spPr/>
        <p:txBody>
          <a:bodyPr>
            <a:normAutofit fontScale="92500" lnSpcReduction="10000"/>
          </a:bodyPr>
          <a:lstStyle/>
          <a:p>
            <a:r>
              <a:rPr lang="es-ES" dirty="0"/>
              <a:t>Sigue siendo necesario</a:t>
            </a:r>
          </a:p>
          <a:p>
            <a:r>
              <a:rPr lang="es-ES" dirty="0"/>
              <a:t>Todavía es posible</a:t>
            </a:r>
          </a:p>
          <a:p>
            <a:r>
              <a:rPr lang="es-ES" dirty="0"/>
              <a:t>Es tu derecho de nacimiento inalienable</a:t>
            </a:r>
          </a:p>
          <a:p>
            <a:r>
              <a:rPr lang="es-ES" dirty="0"/>
              <a:t>Es por eso que necesitamos: consistencia, apoyo, recursos, enfoque, atención plena, planificación, ajuste, inteligencia emocional, motivación, inspiración, perseverancia, impulso, determinación, confianza, autoeficacia, responsabilidad, evaluación, retroalimentación, recompensas y descanso.</a:t>
            </a:r>
          </a:p>
          <a:p>
            <a:r>
              <a:rPr lang="es-ES" dirty="0"/>
              <a:t>Podemos hacer cosas difíciles.</a:t>
            </a:r>
            <a:endParaRPr lang="en-US" dirty="0"/>
          </a:p>
        </p:txBody>
      </p:sp>
    </p:spTree>
    <p:extLst>
      <p:ext uri="{BB962C8B-B14F-4D97-AF65-F5344CB8AC3E}">
        <p14:creationId xmlns:p14="http://schemas.microsoft.com/office/powerpoint/2010/main" val="65732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68E4-D7C1-3C02-B8DC-11A5C3B73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21CB4-42ED-12F6-A547-70FF3EC90759}"/>
              </a:ext>
            </a:extLst>
          </p:cNvPr>
          <p:cNvSpPr>
            <a:spLocks noGrp="1"/>
          </p:cNvSpPr>
          <p:nvPr>
            <p:ph type="title"/>
          </p:nvPr>
        </p:nvSpPr>
        <p:spPr>
          <a:xfrm>
            <a:off x="1295402" y="982132"/>
            <a:ext cx="9601196" cy="1377019"/>
          </a:xfrm>
        </p:spPr>
        <p:txBody>
          <a:bodyPr/>
          <a:lstStyle/>
          <a:p>
            <a:r>
              <a:rPr lang="es-AR" dirty="0">
                <a:latin typeface="Raleway Medium" pitchFamily="2" charset="0"/>
              </a:rPr>
              <a:t>Motivación</a:t>
            </a:r>
          </a:p>
        </p:txBody>
      </p:sp>
      <p:sp>
        <p:nvSpPr>
          <p:cNvPr id="3" name="Content Placeholder 2">
            <a:extLst>
              <a:ext uri="{FF2B5EF4-FFF2-40B4-BE49-F238E27FC236}">
                <a16:creationId xmlns:a16="http://schemas.microsoft.com/office/drawing/2014/main" id="{45F370E5-58CB-903D-BAA0-5F42C0EE3939}"/>
              </a:ext>
            </a:extLst>
          </p:cNvPr>
          <p:cNvSpPr>
            <a:spLocks noGrp="1"/>
          </p:cNvSpPr>
          <p:nvPr>
            <p:ph idx="1"/>
          </p:nvPr>
        </p:nvSpPr>
        <p:spPr/>
        <p:txBody>
          <a:bodyPr>
            <a:normAutofit fontScale="70000" lnSpcReduction="20000"/>
          </a:bodyPr>
          <a:lstStyle/>
          <a:p>
            <a:pPr algn="just"/>
            <a:r>
              <a:rPr lang="es-ES" dirty="0">
                <a:latin typeface="Raleway Medium" pitchFamily="2" charset="0"/>
              </a:rPr>
              <a:t>La motivación es </a:t>
            </a:r>
            <a:r>
              <a:rPr lang="es-ES" b="1" i="1" dirty="0">
                <a:latin typeface="Raleway Medium" pitchFamily="2" charset="0"/>
              </a:rPr>
              <a:t>deseo</a:t>
            </a:r>
            <a:r>
              <a:rPr lang="es-ES" dirty="0">
                <a:latin typeface="Raleway Medium" pitchFamily="2" charset="0"/>
              </a:rPr>
              <a:t>. Es la "</a:t>
            </a:r>
            <a:r>
              <a:rPr lang="es-ES" i="1" dirty="0">
                <a:latin typeface="Raleway Medium" pitchFamily="2" charset="0"/>
              </a:rPr>
              <a:t>Chispa</a:t>
            </a:r>
            <a:r>
              <a:rPr lang="es-ES" dirty="0">
                <a:latin typeface="Raleway Medium" pitchFamily="2" charset="0"/>
              </a:rPr>
              <a:t>" </a:t>
            </a:r>
            <a:r>
              <a:rPr lang="es-ES" b="1" i="1" dirty="0">
                <a:latin typeface="Raleway Medium" pitchFamily="2" charset="0"/>
              </a:rPr>
              <a:t>que enciende el fuego</a:t>
            </a:r>
            <a:r>
              <a:rPr lang="es-ES" dirty="0">
                <a:latin typeface="Raleway Medium" pitchFamily="2" charset="0"/>
              </a:rPr>
              <a:t> que alimenta las grandes actuaciones, la determinación, la persistencia, la perseverancia y el impulso. </a:t>
            </a:r>
          </a:p>
          <a:p>
            <a:pPr algn="just"/>
            <a:r>
              <a:rPr lang="es-ES" dirty="0">
                <a:latin typeface="Raleway Medium" pitchFamily="2" charset="0"/>
              </a:rPr>
              <a:t>No </a:t>
            </a:r>
            <a:r>
              <a:rPr lang="es-ES" b="1" i="1" dirty="0">
                <a:latin typeface="Raleway Medium" pitchFamily="2" charset="0"/>
              </a:rPr>
              <a:t>puedes proporcionar</a:t>
            </a:r>
            <a:r>
              <a:rPr lang="es-ES" dirty="0">
                <a:latin typeface="Raleway Medium" pitchFamily="2" charset="0"/>
              </a:rPr>
              <a:t> motivación, pero puedes crear el entorno que permita que emerja la motivación de tu cliente.</a:t>
            </a:r>
          </a:p>
          <a:p>
            <a:pPr algn="just"/>
            <a:r>
              <a:rPr lang="es-ES" dirty="0">
                <a:latin typeface="Raleway Medium" pitchFamily="2" charset="0"/>
              </a:rPr>
              <a:t>Si la motivación es el deseo, ¿qué deseamos? </a:t>
            </a:r>
          </a:p>
          <a:p>
            <a:pPr algn="just"/>
            <a:r>
              <a:rPr lang="es-ES" dirty="0">
                <a:latin typeface="Raleway Medium" pitchFamily="2" charset="0"/>
              </a:rPr>
              <a:t>yo deseo = yo quiero</a:t>
            </a:r>
          </a:p>
          <a:p>
            <a:pPr algn="just"/>
            <a:r>
              <a:rPr lang="es-ES" dirty="0">
                <a:latin typeface="Raleway Medium" pitchFamily="2" charset="0"/>
              </a:rPr>
              <a:t>¿Qué queremos? Queremos lo que pensamos/sabemos que vamos a disfrutar.</a:t>
            </a:r>
          </a:p>
          <a:p>
            <a:pPr algn="just"/>
            <a:r>
              <a:rPr lang="es-ES" dirty="0">
                <a:latin typeface="Raleway Medium" pitchFamily="2" charset="0"/>
              </a:rPr>
              <a:t>¿Qué es lo que más nos gusta? Disfrutamos de lo que nos hace sentir bien, de lo que somos buenos, de lo que es gratificante, de lo que es divertido. </a:t>
            </a:r>
          </a:p>
          <a:p>
            <a:pPr algn="just"/>
            <a:r>
              <a:rPr lang="es-ES" dirty="0">
                <a:latin typeface="Raleway Medium" pitchFamily="2" charset="0"/>
              </a:rPr>
              <a:t>Estas cosas están estrechamente ligadas a nuestras fortalezas.</a:t>
            </a:r>
            <a:endParaRPr lang="en-US" dirty="0">
              <a:latin typeface="Raleway Medium" pitchFamily="2" charset="0"/>
            </a:endParaRPr>
          </a:p>
        </p:txBody>
      </p:sp>
    </p:spTree>
    <p:extLst>
      <p:ext uri="{BB962C8B-B14F-4D97-AF65-F5344CB8AC3E}">
        <p14:creationId xmlns:p14="http://schemas.microsoft.com/office/powerpoint/2010/main" val="364225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1803-76AB-40F4-E04E-0D6CB2FBE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B752B-F2AC-1E21-C008-DCDC826239E1}"/>
              </a:ext>
            </a:extLst>
          </p:cNvPr>
          <p:cNvSpPr>
            <a:spLocks noGrp="1"/>
          </p:cNvSpPr>
          <p:nvPr>
            <p:ph type="title"/>
          </p:nvPr>
        </p:nvSpPr>
        <p:spPr/>
        <p:txBody>
          <a:bodyPr/>
          <a:lstStyle/>
          <a:p>
            <a:r>
              <a:rPr lang="es-419" dirty="0" err="1">
                <a:latin typeface="Raleway Medium" pitchFamily="2" charset="0"/>
              </a:rPr>
              <a:t>Inspiracion</a:t>
            </a:r>
            <a:endParaRPr lang="es-419" dirty="0">
              <a:latin typeface="Raleway Medium" pitchFamily="2" charset="0"/>
            </a:endParaRPr>
          </a:p>
        </p:txBody>
      </p:sp>
      <p:sp>
        <p:nvSpPr>
          <p:cNvPr id="3" name="Content Placeholder 2">
            <a:extLst>
              <a:ext uri="{FF2B5EF4-FFF2-40B4-BE49-F238E27FC236}">
                <a16:creationId xmlns:a16="http://schemas.microsoft.com/office/drawing/2014/main" id="{D9155A09-0CD7-0AF9-274A-E02836DA35C7}"/>
              </a:ext>
            </a:extLst>
          </p:cNvPr>
          <p:cNvSpPr>
            <a:spLocks noGrp="1"/>
          </p:cNvSpPr>
          <p:nvPr>
            <p:ph idx="1"/>
          </p:nvPr>
        </p:nvSpPr>
        <p:spPr/>
        <p:txBody>
          <a:bodyPr>
            <a:normAutofit/>
          </a:bodyPr>
          <a:lstStyle/>
          <a:p>
            <a:pPr algn="just"/>
            <a:r>
              <a:rPr lang="es-ES" b="0" i="0" dirty="0">
                <a:solidFill>
                  <a:schemeClr val="tx1"/>
                </a:solidFill>
                <a:effectLst/>
                <a:latin typeface="Raleway Medium" pitchFamily="2" charset="0"/>
              </a:rPr>
              <a:t>La inspiración, sin embargo, es el proceso de ser </a:t>
            </a:r>
            <a:r>
              <a:rPr lang="es-ES" b="0" u="sng" dirty="0">
                <a:solidFill>
                  <a:srgbClr val="00B050"/>
                </a:solidFill>
                <a:effectLst/>
                <a:latin typeface="Raleway Medium" pitchFamily="2" charset="0"/>
              </a:rPr>
              <a:t>estimulado mentalmente</a:t>
            </a:r>
            <a:r>
              <a:rPr lang="es-ES" b="0" i="0" dirty="0">
                <a:solidFill>
                  <a:schemeClr val="tx1"/>
                </a:solidFill>
                <a:effectLst/>
                <a:latin typeface="Raleway Medium" pitchFamily="2" charset="0"/>
              </a:rPr>
              <a:t> para hacer o sentir algo, especialmente para hacer algo creativo.</a:t>
            </a:r>
          </a:p>
          <a:p>
            <a:pPr algn="just"/>
            <a:r>
              <a:rPr lang="es-ES" b="0" i="0" dirty="0">
                <a:solidFill>
                  <a:schemeClr val="tx1"/>
                </a:solidFill>
                <a:effectLst/>
                <a:latin typeface="Raleway Medium" pitchFamily="2" charset="0"/>
              </a:rPr>
              <a:t>Piensa en cuándo o cómo te has inspirado antes. </a:t>
            </a:r>
          </a:p>
          <a:p>
            <a:pPr algn="just"/>
            <a:r>
              <a:rPr lang="es-ES" b="0" i="0" dirty="0">
                <a:solidFill>
                  <a:schemeClr val="tx1"/>
                </a:solidFill>
                <a:effectLst/>
                <a:latin typeface="Raleway Medium" pitchFamily="2" charset="0"/>
              </a:rPr>
              <a:t>Proviene de escuchar a otra persona, participar o ver un evento, u observar a alguien o algo que estimula una respuesta emocional y provoca en ti el deseo de actuar. </a:t>
            </a:r>
          </a:p>
          <a:p>
            <a:pPr algn="just"/>
            <a:endParaRPr lang="en-US" dirty="0">
              <a:latin typeface="Raleway Medium" pitchFamily="2" charset="0"/>
            </a:endParaRPr>
          </a:p>
        </p:txBody>
      </p:sp>
    </p:spTree>
    <p:extLst>
      <p:ext uri="{BB962C8B-B14F-4D97-AF65-F5344CB8AC3E}">
        <p14:creationId xmlns:p14="http://schemas.microsoft.com/office/powerpoint/2010/main" val="112949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CB21-0E43-B732-EAE4-39EBA3888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F3EA4-3441-81FB-CF44-D9DD9F368818}"/>
              </a:ext>
            </a:extLst>
          </p:cNvPr>
          <p:cNvSpPr>
            <a:spLocks noGrp="1"/>
          </p:cNvSpPr>
          <p:nvPr>
            <p:ph type="title"/>
          </p:nvPr>
        </p:nvSpPr>
        <p:spPr/>
        <p:txBody>
          <a:bodyPr/>
          <a:lstStyle/>
          <a:p>
            <a:r>
              <a:rPr lang="es-AR">
                <a:latin typeface="Raleway Medium" pitchFamily="2" charset="0"/>
              </a:rPr>
              <a:t>Otras palabras importantes</a:t>
            </a:r>
          </a:p>
        </p:txBody>
      </p:sp>
      <p:sp>
        <p:nvSpPr>
          <p:cNvPr id="3" name="Content Placeholder 2">
            <a:extLst>
              <a:ext uri="{FF2B5EF4-FFF2-40B4-BE49-F238E27FC236}">
                <a16:creationId xmlns:a16="http://schemas.microsoft.com/office/drawing/2014/main" id="{F6C958A4-21EE-D98D-28FB-CAF622683CCF}"/>
              </a:ext>
            </a:extLst>
          </p:cNvPr>
          <p:cNvSpPr>
            <a:spLocks noGrp="1"/>
          </p:cNvSpPr>
          <p:nvPr>
            <p:ph idx="1"/>
          </p:nvPr>
        </p:nvSpPr>
        <p:spPr>
          <a:xfrm>
            <a:off x="764498" y="2437012"/>
            <a:ext cx="10509091" cy="3318936"/>
          </a:xfrm>
        </p:spPr>
        <p:txBody>
          <a:bodyPr>
            <a:noAutofit/>
          </a:bodyPr>
          <a:lstStyle/>
          <a:p>
            <a:pPr algn="just"/>
            <a:r>
              <a:rPr lang="es-ES" sz="2100" dirty="0">
                <a:solidFill>
                  <a:schemeClr val="tx1"/>
                </a:solidFill>
                <a:latin typeface="Raleway Medium" pitchFamily="2" charset="0"/>
              </a:rPr>
              <a:t>Persistencia = </a:t>
            </a:r>
            <a:r>
              <a:rPr lang="es-ES" sz="2100" u="sng" dirty="0">
                <a:solidFill>
                  <a:schemeClr val="tx1"/>
                </a:solidFill>
                <a:latin typeface="Raleway Medium" pitchFamily="2" charset="0"/>
              </a:rPr>
              <a:t>continuación obstinada</a:t>
            </a:r>
            <a:r>
              <a:rPr lang="es-ES" sz="2100" dirty="0">
                <a:solidFill>
                  <a:schemeClr val="tx1"/>
                </a:solidFill>
                <a:latin typeface="Raleway Medium" pitchFamily="2" charset="0"/>
              </a:rPr>
              <a:t> o firme en un curso de acción </a:t>
            </a:r>
            <a:r>
              <a:rPr lang="es-ES" sz="2100" u="sng" dirty="0">
                <a:solidFill>
                  <a:schemeClr val="tx1"/>
                </a:solidFill>
                <a:latin typeface="Raleway Medium" pitchFamily="2" charset="0"/>
              </a:rPr>
              <a:t>a pesar </a:t>
            </a:r>
            <a:r>
              <a:rPr lang="es-ES" sz="2100" dirty="0">
                <a:solidFill>
                  <a:schemeClr val="tx1"/>
                </a:solidFill>
                <a:latin typeface="Raleway Medium" pitchFamily="2" charset="0"/>
              </a:rPr>
              <a:t>de la dificultad o la oposición.</a:t>
            </a:r>
          </a:p>
          <a:p>
            <a:pPr algn="just"/>
            <a:r>
              <a:rPr lang="es-ES" sz="2100" dirty="0">
                <a:solidFill>
                  <a:schemeClr val="tx1"/>
                </a:solidFill>
                <a:latin typeface="Raleway Medium" pitchFamily="2" charset="0"/>
              </a:rPr>
              <a:t>Perseverancia = persistencia en hacer algo a pesar de la dificultad o el retraso en lograr el éxito.</a:t>
            </a:r>
          </a:p>
          <a:p>
            <a:pPr algn="just"/>
            <a:r>
              <a:rPr lang="es-ES" sz="2100" dirty="0">
                <a:solidFill>
                  <a:schemeClr val="tx1"/>
                </a:solidFill>
                <a:latin typeface="Raleway Medium" pitchFamily="2" charset="0"/>
              </a:rPr>
              <a:t>Impulso = un impulso </a:t>
            </a:r>
            <a:r>
              <a:rPr lang="es-ES" sz="2100" u="sng" dirty="0">
                <a:solidFill>
                  <a:schemeClr val="tx1"/>
                </a:solidFill>
                <a:latin typeface="Raleway Medium" pitchFamily="2" charset="0"/>
              </a:rPr>
              <a:t>innato</a:t>
            </a:r>
            <a:r>
              <a:rPr lang="es-ES" sz="2100" dirty="0">
                <a:solidFill>
                  <a:schemeClr val="tx1"/>
                </a:solidFill>
                <a:latin typeface="Raleway Medium" pitchFamily="2" charset="0"/>
              </a:rPr>
              <a:t>, </a:t>
            </a:r>
            <a:r>
              <a:rPr lang="es-ES" sz="2100" u="sng" dirty="0">
                <a:solidFill>
                  <a:schemeClr val="tx1"/>
                </a:solidFill>
                <a:latin typeface="Raleway Medium" pitchFamily="2" charset="0"/>
              </a:rPr>
              <a:t>biológicamente</a:t>
            </a:r>
            <a:r>
              <a:rPr lang="es-ES" sz="2100" dirty="0">
                <a:solidFill>
                  <a:schemeClr val="tx1"/>
                </a:solidFill>
                <a:latin typeface="Raleway Medium" pitchFamily="2" charset="0"/>
              </a:rPr>
              <a:t> determinado, para </a:t>
            </a:r>
            <a:r>
              <a:rPr lang="es-ES" sz="2100" u="sng" dirty="0">
                <a:solidFill>
                  <a:schemeClr val="tx1"/>
                </a:solidFill>
                <a:latin typeface="Raleway Medium" pitchFamily="2" charset="0"/>
              </a:rPr>
              <a:t>lograr</a:t>
            </a:r>
            <a:r>
              <a:rPr lang="es-ES" sz="2100" dirty="0">
                <a:solidFill>
                  <a:schemeClr val="tx1"/>
                </a:solidFill>
                <a:latin typeface="Raleway Medium" pitchFamily="2" charset="0"/>
              </a:rPr>
              <a:t> una meta o satisfacer una necesidad. Determinación y ambición para lograr algo</a:t>
            </a:r>
          </a:p>
          <a:p>
            <a:pPr algn="just"/>
            <a:r>
              <a:rPr lang="es-ES" sz="2100" dirty="0">
                <a:solidFill>
                  <a:schemeClr val="tx1"/>
                </a:solidFill>
                <a:latin typeface="Raleway Medium" pitchFamily="2" charset="0"/>
              </a:rPr>
              <a:t>Determinación = </a:t>
            </a:r>
            <a:r>
              <a:rPr lang="es-ES" sz="2100" u="sng" dirty="0">
                <a:solidFill>
                  <a:schemeClr val="tx1"/>
                </a:solidFill>
                <a:latin typeface="Raleway Medium" pitchFamily="2" charset="0"/>
              </a:rPr>
              <a:t>firmeza</a:t>
            </a:r>
            <a:r>
              <a:rPr lang="es-ES" sz="2100" dirty="0">
                <a:solidFill>
                  <a:schemeClr val="tx1"/>
                </a:solidFill>
                <a:latin typeface="Raleway Medium" pitchFamily="2" charset="0"/>
              </a:rPr>
              <a:t> de propósito; Resolución.</a:t>
            </a:r>
          </a:p>
          <a:p>
            <a:pPr algn="just"/>
            <a:r>
              <a:rPr lang="es-ES" sz="2100" dirty="0">
                <a:solidFill>
                  <a:schemeClr val="tx1"/>
                </a:solidFill>
                <a:latin typeface="Raleway Medium" pitchFamily="2" charset="0"/>
              </a:rPr>
              <a:t>¿A qué verdad incómoda apuntan todas estas palabras? </a:t>
            </a:r>
          </a:p>
          <a:p>
            <a:pPr algn="just"/>
            <a:r>
              <a:rPr lang="es-ES" sz="2100" dirty="0">
                <a:solidFill>
                  <a:schemeClr val="tx1"/>
                </a:solidFill>
                <a:latin typeface="Raleway Medium" pitchFamily="2" charset="0"/>
              </a:rPr>
              <a:t>¿Qué nos dice nuestro lenguaje que estamos fingiendo no saber/ver?</a:t>
            </a:r>
          </a:p>
          <a:p>
            <a:pPr algn="just"/>
            <a:endParaRPr lang="en-US" sz="2100" dirty="0">
              <a:latin typeface="Raleway Medium" pitchFamily="2" charset="0"/>
            </a:endParaRPr>
          </a:p>
        </p:txBody>
      </p:sp>
    </p:spTree>
    <p:extLst>
      <p:ext uri="{BB962C8B-B14F-4D97-AF65-F5344CB8AC3E}">
        <p14:creationId xmlns:p14="http://schemas.microsoft.com/office/powerpoint/2010/main" val="318381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D4821-CE72-AF2F-2191-9FA646D96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301C2-F01C-A052-4841-D210CF8208F6}"/>
              </a:ext>
            </a:extLst>
          </p:cNvPr>
          <p:cNvSpPr>
            <a:spLocks noGrp="1"/>
          </p:cNvSpPr>
          <p:nvPr>
            <p:ph type="title"/>
          </p:nvPr>
        </p:nvSpPr>
        <p:spPr/>
        <p:txBody>
          <a:bodyPr>
            <a:normAutofit fontScale="90000"/>
          </a:bodyPr>
          <a:lstStyle/>
          <a:p>
            <a:r>
              <a:rPr lang="es-ES" dirty="0">
                <a:latin typeface="Raleway Medium" pitchFamily="2" charset="0"/>
              </a:rPr>
              <a:t>Cuando las cosas se ponen difíciles </a:t>
            </a:r>
            <a:r>
              <a:rPr lang="en-US" dirty="0">
                <a:latin typeface="Raleway Medium" pitchFamily="2" charset="0"/>
              </a:rPr>
              <a:t>…	</a:t>
            </a:r>
          </a:p>
        </p:txBody>
      </p:sp>
      <p:sp>
        <p:nvSpPr>
          <p:cNvPr id="3" name="Content Placeholder 2">
            <a:extLst>
              <a:ext uri="{FF2B5EF4-FFF2-40B4-BE49-F238E27FC236}">
                <a16:creationId xmlns:a16="http://schemas.microsoft.com/office/drawing/2014/main" id="{740B719A-28E6-562E-4D65-8BA022C518AE}"/>
              </a:ext>
            </a:extLst>
          </p:cNvPr>
          <p:cNvSpPr>
            <a:spLocks noGrp="1"/>
          </p:cNvSpPr>
          <p:nvPr>
            <p:ph idx="1"/>
          </p:nvPr>
        </p:nvSpPr>
        <p:spPr/>
        <p:txBody>
          <a:bodyPr>
            <a:normAutofit lnSpcReduction="10000"/>
          </a:bodyPr>
          <a:lstStyle/>
          <a:p>
            <a:pPr algn="just"/>
            <a:r>
              <a:rPr lang="es-ES" dirty="0">
                <a:latin typeface="Raleway Medium" pitchFamily="2" charset="0"/>
              </a:rPr>
              <a:t>Motivación / deseo: puede proporcionar el empujón adicional necesario para continuar cuando un proceso es lento / difícil y las recompensas aún no son visibles.</a:t>
            </a:r>
          </a:p>
          <a:p>
            <a:pPr algn="just"/>
            <a:r>
              <a:rPr lang="es-ES" dirty="0">
                <a:latin typeface="Raleway Medium" pitchFamily="2" charset="0"/>
              </a:rPr>
              <a:t>Motivación / deseo: es una chispa, pero las chispas pueden desaparecer rápidamente. Al igual que la atención/enfoque/energía mental.... Tienes más motivación al principio del día/proceso.... Y desaparece a medida que continúas gastando energía, especialmente si gastas energía sin sentir disfrute o ver recompensas/progreso</a:t>
            </a:r>
            <a:r>
              <a:rPr lang="en-US" dirty="0">
                <a:latin typeface="Raleway Medium" pitchFamily="2" charset="0"/>
              </a:rPr>
              <a:t>.  </a:t>
            </a:r>
          </a:p>
        </p:txBody>
      </p:sp>
    </p:spTree>
    <p:extLst>
      <p:ext uri="{BB962C8B-B14F-4D97-AF65-F5344CB8AC3E}">
        <p14:creationId xmlns:p14="http://schemas.microsoft.com/office/powerpoint/2010/main" val="279100024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6F5C-3D67-31D5-E61B-5AD5B5CBB2F5}"/>
              </a:ext>
            </a:extLst>
          </p:cNvPr>
          <p:cNvSpPr>
            <a:spLocks noGrp="1"/>
          </p:cNvSpPr>
          <p:nvPr>
            <p:ph type="title"/>
          </p:nvPr>
        </p:nvSpPr>
        <p:spPr/>
        <p:txBody>
          <a:bodyPr>
            <a:normAutofit/>
          </a:bodyPr>
          <a:lstStyle/>
          <a:p>
            <a:r>
              <a:rPr lang="es-ES" dirty="0">
                <a:latin typeface="Raleway Medium" pitchFamily="2" charset="0"/>
              </a:rPr>
              <a:t>El músculo de la motivación</a:t>
            </a:r>
            <a:endParaRPr lang="en-US" dirty="0">
              <a:latin typeface="Raleway Medium" pitchFamily="2" charset="0"/>
            </a:endParaRPr>
          </a:p>
        </p:txBody>
      </p:sp>
      <p:sp>
        <p:nvSpPr>
          <p:cNvPr id="3" name="Content Placeholder 2">
            <a:extLst>
              <a:ext uri="{FF2B5EF4-FFF2-40B4-BE49-F238E27FC236}">
                <a16:creationId xmlns:a16="http://schemas.microsoft.com/office/drawing/2014/main" id="{52E2C7DA-F339-6564-32D5-3D042047BEB3}"/>
              </a:ext>
            </a:extLst>
          </p:cNvPr>
          <p:cNvSpPr>
            <a:spLocks noGrp="1"/>
          </p:cNvSpPr>
          <p:nvPr>
            <p:ph idx="1"/>
          </p:nvPr>
        </p:nvSpPr>
        <p:spPr>
          <a:xfrm>
            <a:off x="1034716" y="2556932"/>
            <a:ext cx="10178716" cy="3670132"/>
          </a:xfrm>
        </p:spPr>
        <p:txBody>
          <a:bodyPr>
            <a:noAutofit/>
          </a:bodyPr>
          <a:lstStyle/>
          <a:p>
            <a:pPr algn="just"/>
            <a:r>
              <a:rPr lang="es-ES" sz="1700" dirty="0">
                <a:latin typeface="Raleway Medium" pitchFamily="2" charset="0"/>
              </a:rPr>
              <a:t>Al igual que un músculo, puedes desarrollar tu motivación, mantenerla fuerte. Como una batería, puedes recargar tu motivación. </a:t>
            </a:r>
          </a:p>
          <a:p>
            <a:pPr algn="just"/>
            <a:r>
              <a:rPr lang="es-ES" sz="1700" dirty="0">
                <a:latin typeface="Raleway Medium" pitchFamily="2" charset="0"/>
              </a:rPr>
              <a:t>Las personas que logran no ceder a la tentación a menudo son elogiadas por estar increíblemente motivadas. No es verdad. </a:t>
            </a:r>
          </a:p>
          <a:p>
            <a:pPr algn="just"/>
            <a:r>
              <a:rPr lang="es-ES" sz="1700" dirty="0">
                <a:latin typeface="Raleway Medium" pitchFamily="2" charset="0"/>
              </a:rPr>
              <a:t>La tentación más fácil de resistir es la que nunca ves. Las personas que parecen ser excelentes para resistir la tentación son en realidad excelentes para evitar la tentación: son excelentes para la ingeniería ambiental. </a:t>
            </a:r>
          </a:p>
          <a:p>
            <a:pPr algn="just"/>
            <a:r>
              <a:rPr lang="es-ES" sz="1700" dirty="0">
                <a:latin typeface="Raleway Medium" pitchFamily="2" charset="0"/>
              </a:rPr>
              <a:t>Sin embargo, ver el éxito y sentir la fuerza que proviene de una ingeniería ambiental exitosa, AUMENTA la motivación: construye el músculo... proporcionando el combustible para la chispa: placer, fuerza, recompensa, diversión, retroalimentación positiva.</a:t>
            </a:r>
          </a:p>
          <a:p>
            <a:pPr algn="just"/>
            <a:r>
              <a:rPr lang="es-ES" sz="1700" dirty="0">
                <a:latin typeface="Raleway Medium" pitchFamily="2" charset="0"/>
              </a:rPr>
              <a:t>Los ganadores tienen mucha motivación porque ganar genera motivación. </a:t>
            </a:r>
          </a:p>
        </p:txBody>
      </p:sp>
    </p:spTree>
    <p:extLst>
      <p:ext uri="{BB962C8B-B14F-4D97-AF65-F5344CB8AC3E}">
        <p14:creationId xmlns:p14="http://schemas.microsoft.com/office/powerpoint/2010/main" val="425239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7932-4109-0552-9711-A9195590E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4B8D6-3E9A-343D-C35A-E443EE6FE1C4}"/>
              </a:ext>
            </a:extLst>
          </p:cNvPr>
          <p:cNvSpPr>
            <a:spLocks noGrp="1"/>
          </p:cNvSpPr>
          <p:nvPr>
            <p:ph type="title"/>
          </p:nvPr>
        </p:nvSpPr>
        <p:spPr/>
        <p:txBody>
          <a:bodyPr/>
          <a:lstStyle/>
          <a:p>
            <a:r>
              <a:rPr lang="es-ES" dirty="0">
                <a:latin typeface="Raleway Medium" pitchFamily="2" charset="0"/>
              </a:rPr>
              <a:t>Ayudar a los clientes a tener éxito</a:t>
            </a:r>
            <a:endParaRPr lang="en-US" dirty="0">
              <a:latin typeface="Raleway Medium" pitchFamily="2" charset="0"/>
            </a:endParaRPr>
          </a:p>
        </p:txBody>
      </p:sp>
      <p:sp>
        <p:nvSpPr>
          <p:cNvPr id="3" name="Content Placeholder 2">
            <a:extLst>
              <a:ext uri="{FF2B5EF4-FFF2-40B4-BE49-F238E27FC236}">
                <a16:creationId xmlns:a16="http://schemas.microsoft.com/office/drawing/2014/main" id="{B4B7E4BE-016D-5E42-7D22-8F95310CB68B}"/>
              </a:ext>
            </a:extLst>
          </p:cNvPr>
          <p:cNvSpPr>
            <a:spLocks noGrp="1"/>
          </p:cNvSpPr>
          <p:nvPr>
            <p:ph idx="1"/>
          </p:nvPr>
        </p:nvSpPr>
        <p:spPr/>
        <p:txBody>
          <a:bodyPr/>
          <a:lstStyle/>
          <a:p>
            <a:r>
              <a:rPr lang="es-ES" dirty="0">
                <a:latin typeface="Raleway Medium" pitchFamily="2" charset="0"/>
              </a:rPr>
              <a:t>Ayuda a los clientes a </a:t>
            </a:r>
            <a:r>
              <a:rPr lang="es-ES" b="1" dirty="0">
                <a:latin typeface="Raleway Medium" pitchFamily="2" charset="0"/>
              </a:rPr>
              <a:t>encontrar </a:t>
            </a:r>
            <a:r>
              <a:rPr lang="es-ES" b="1" u="sng" dirty="0">
                <a:latin typeface="Raleway Medium" pitchFamily="2" charset="0"/>
              </a:rPr>
              <a:t>su</a:t>
            </a:r>
            <a:r>
              <a:rPr lang="es-ES" b="1" dirty="0">
                <a:latin typeface="Raleway Medium" pitchFamily="2" charset="0"/>
              </a:rPr>
              <a:t> </a:t>
            </a:r>
            <a:r>
              <a:rPr lang="es-ES" dirty="0">
                <a:latin typeface="Raleway Medium" pitchFamily="2" charset="0"/>
              </a:rPr>
              <a:t>motivación: ¿qué parte de este proceso de cambio DESEAN? </a:t>
            </a:r>
          </a:p>
          <a:p>
            <a:r>
              <a:rPr lang="es-ES" dirty="0">
                <a:latin typeface="Raleway Medium" pitchFamily="2" charset="0"/>
              </a:rPr>
              <a:t>¿Qué parte de esto harían, voluntariamente, con su tiempo libre?</a:t>
            </a:r>
          </a:p>
          <a:p>
            <a:r>
              <a:rPr lang="es-ES" dirty="0">
                <a:latin typeface="Raleway Medium" pitchFamily="2" charset="0"/>
              </a:rPr>
              <a:t>¿Qué parte de esto esperan que les haga sentir bien? ¿Cuáles son las recompensas esperadas al final del proceso? ¿Cómo se puede hacer que el proceso se sienta más agradable/gratificante?</a:t>
            </a:r>
            <a:r>
              <a:rPr lang="en-US" dirty="0">
                <a:latin typeface="Raleway Medium" pitchFamily="2" charset="0"/>
              </a:rPr>
              <a:t> </a:t>
            </a:r>
          </a:p>
        </p:txBody>
      </p:sp>
    </p:spTree>
    <p:extLst>
      <p:ext uri="{BB962C8B-B14F-4D97-AF65-F5344CB8AC3E}">
        <p14:creationId xmlns:p14="http://schemas.microsoft.com/office/powerpoint/2010/main" val="261528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65F6D-8005-1440-B47B-9B6A517F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73164-49F7-C55B-80B9-98FB6F664BD8}"/>
              </a:ext>
            </a:extLst>
          </p:cNvPr>
          <p:cNvSpPr>
            <a:spLocks noGrp="1"/>
          </p:cNvSpPr>
          <p:nvPr>
            <p:ph type="title"/>
          </p:nvPr>
        </p:nvSpPr>
        <p:spPr/>
        <p:txBody>
          <a:bodyPr>
            <a:normAutofit fontScale="90000"/>
          </a:bodyPr>
          <a:lstStyle/>
          <a:p>
            <a:r>
              <a:rPr lang="es-AR">
                <a:latin typeface="Raleway Medium" pitchFamily="2" charset="0"/>
              </a:rPr>
              <a:t>Retroalimentación: afirmación/elogio positivo</a:t>
            </a:r>
          </a:p>
        </p:txBody>
      </p:sp>
      <p:sp>
        <p:nvSpPr>
          <p:cNvPr id="3" name="Content Placeholder 2">
            <a:extLst>
              <a:ext uri="{FF2B5EF4-FFF2-40B4-BE49-F238E27FC236}">
                <a16:creationId xmlns:a16="http://schemas.microsoft.com/office/drawing/2014/main" id="{7F8D0BC8-2E19-0D5D-00C6-EB3D1930D98E}"/>
              </a:ext>
            </a:extLst>
          </p:cNvPr>
          <p:cNvSpPr>
            <a:spLocks noGrp="1"/>
          </p:cNvSpPr>
          <p:nvPr>
            <p:ph idx="1"/>
          </p:nvPr>
        </p:nvSpPr>
        <p:spPr/>
        <p:txBody>
          <a:bodyPr>
            <a:normAutofit fontScale="85000" lnSpcReduction="20000"/>
          </a:bodyPr>
          <a:lstStyle/>
          <a:p>
            <a:pPr algn="just"/>
            <a:r>
              <a:rPr lang="es-ES" dirty="0">
                <a:latin typeface="Raleway Medium" pitchFamily="2" charset="0"/>
              </a:rPr>
              <a:t>Proporcionar a los clientes comentarios positivos sobre sus esfuerzos, incluso cuando los resultados aún no son visibles, puede ayudarles a recargar su motivación cuando se debilita.</a:t>
            </a:r>
          </a:p>
          <a:p>
            <a:pPr algn="just"/>
            <a:r>
              <a:rPr lang="es-ES" dirty="0">
                <a:latin typeface="Raleway Medium" pitchFamily="2" charset="0"/>
              </a:rPr>
              <a:t>Enseñarles a proporcionarse a sí mismos una retroalimentación positiva por sus esfuerzos, en lugar de aplicar la retroalimentación solo por los resultados obtenidos, es un mejor paso. </a:t>
            </a:r>
          </a:p>
          <a:p>
            <a:pPr algn="just"/>
            <a:r>
              <a:rPr lang="es-ES" dirty="0">
                <a:latin typeface="Raleway Medium" pitchFamily="2" charset="0"/>
              </a:rPr>
              <a:t>¿Cuál es la mejor manera de dar elogios? Específico, basado en el comportamiento, no un retrato de personaje. "Estoy impresionado por la cantidad de esfuerzo que han puesto esta semana, ese tipo de trabajo realmente dará sus frutos, pronto, si no ha comenzado ya. ¿Qué cambios positivos, si es que hay alguno, has comenzado a ver?" en lugar de "Mira lo duro que trabajaste esta semana, ¡eres tan increíble!"</a:t>
            </a:r>
          </a:p>
        </p:txBody>
      </p:sp>
    </p:spTree>
    <p:extLst>
      <p:ext uri="{BB962C8B-B14F-4D97-AF65-F5344CB8AC3E}">
        <p14:creationId xmlns:p14="http://schemas.microsoft.com/office/powerpoint/2010/main" val="238170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75AA-A620-FFD7-682F-488930F63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95BE6-9820-FF2E-6D88-F5DF76101CD5}"/>
              </a:ext>
            </a:extLst>
          </p:cNvPr>
          <p:cNvSpPr>
            <a:spLocks noGrp="1"/>
          </p:cNvSpPr>
          <p:nvPr>
            <p:ph type="title"/>
          </p:nvPr>
        </p:nvSpPr>
        <p:spPr/>
        <p:txBody>
          <a:bodyPr/>
          <a:lstStyle/>
          <a:p>
            <a:r>
              <a:rPr lang="es-AR" dirty="0">
                <a:latin typeface="Raleway Medium" pitchFamily="2" charset="0"/>
              </a:rPr>
              <a:t>Fragmentación e Inspiración</a:t>
            </a:r>
          </a:p>
        </p:txBody>
      </p:sp>
      <p:sp>
        <p:nvSpPr>
          <p:cNvPr id="3" name="Content Placeholder 2">
            <a:extLst>
              <a:ext uri="{FF2B5EF4-FFF2-40B4-BE49-F238E27FC236}">
                <a16:creationId xmlns:a16="http://schemas.microsoft.com/office/drawing/2014/main" id="{0A9E6F5C-0845-13A1-CA83-F21A748A58C7}"/>
              </a:ext>
            </a:extLst>
          </p:cNvPr>
          <p:cNvSpPr>
            <a:spLocks noGrp="1"/>
          </p:cNvSpPr>
          <p:nvPr>
            <p:ph idx="1"/>
          </p:nvPr>
        </p:nvSpPr>
        <p:spPr/>
        <p:txBody>
          <a:bodyPr>
            <a:normAutofit fontScale="92500" lnSpcReduction="20000"/>
          </a:bodyPr>
          <a:lstStyle/>
          <a:p>
            <a:pPr algn="just"/>
            <a:r>
              <a:rPr lang="es-ES" dirty="0">
                <a:latin typeface="Raleway Medium" pitchFamily="2" charset="0"/>
              </a:rPr>
              <a:t>Ayude al cliente a dividir sus objetivos en partes / pasos de acción de tamaño razonable, para que pueda experimentar el éxito y desarrollar fuerza / capacidad. Notar estos cambios/éxitos puede volver a encender la chispa de la motivación.</a:t>
            </a:r>
          </a:p>
          <a:p>
            <a:pPr algn="just"/>
            <a:r>
              <a:rPr lang="es-ES" dirty="0">
                <a:latin typeface="Raleway Medium" pitchFamily="2" charset="0"/>
              </a:rPr>
              <a:t>Preste atención a si los trozos son demasiado grandes, demasiado pequeños o simplemente correctos. Son perfectos cuando son desafiantes, pero </a:t>
            </a:r>
            <a:r>
              <a:rPr lang="es-ES" b="1" u="sng" dirty="0">
                <a:latin typeface="Raleway Medium" pitchFamily="2" charset="0"/>
              </a:rPr>
              <a:t>factibles.</a:t>
            </a:r>
          </a:p>
          <a:p>
            <a:pPr algn="just"/>
            <a:r>
              <a:rPr lang="es-ES" dirty="0">
                <a:latin typeface="Raleway Medium" pitchFamily="2" charset="0"/>
              </a:rPr>
              <a:t>Ayudar al cliente a crear un tablero de inspiración/lista de reproducción... para mirar/leer/escuchar cuando la motivación empieza a decaer</a:t>
            </a:r>
            <a:r>
              <a:rPr lang="en-US" dirty="0">
                <a:latin typeface="Raleway Medium" pitchFamily="2" charset="0"/>
              </a:rPr>
              <a:t>.</a:t>
            </a:r>
          </a:p>
          <a:p>
            <a:pPr algn="just"/>
            <a:endParaRPr lang="en-US" dirty="0">
              <a:latin typeface="Raleway Medium" pitchFamily="2" charset="0"/>
            </a:endParaRPr>
          </a:p>
        </p:txBody>
      </p:sp>
    </p:spTree>
    <p:extLst>
      <p:ext uri="{BB962C8B-B14F-4D97-AF65-F5344CB8AC3E}">
        <p14:creationId xmlns:p14="http://schemas.microsoft.com/office/powerpoint/2010/main" val="332004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A238-E754-46C6-16E4-3EEBF6EA6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7FB5F-10EF-6877-F194-2040053217FE}"/>
              </a:ext>
            </a:extLst>
          </p:cNvPr>
          <p:cNvSpPr>
            <a:spLocks noGrp="1"/>
          </p:cNvSpPr>
          <p:nvPr>
            <p:ph type="title"/>
          </p:nvPr>
        </p:nvSpPr>
        <p:spPr/>
        <p:txBody>
          <a:bodyPr>
            <a:normAutofit fontScale="90000"/>
          </a:bodyPr>
          <a:lstStyle/>
          <a:p>
            <a:r>
              <a:rPr lang="es-ES" dirty="0">
                <a:latin typeface="Raleway Medium" pitchFamily="2" charset="0"/>
              </a:rPr>
              <a:t>Adjunta una pista simple a la motivación</a:t>
            </a:r>
            <a:endParaRPr lang="en-US" dirty="0">
              <a:latin typeface="Raleway Medium" pitchFamily="2" charset="0"/>
            </a:endParaRPr>
          </a:p>
        </p:txBody>
      </p:sp>
      <p:sp>
        <p:nvSpPr>
          <p:cNvPr id="3" name="Content Placeholder 2">
            <a:extLst>
              <a:ext uri="{FF2B5EF4-FFF2-40B4-BE49-F238E27FC236}">
                <a16:creationId xmlns:a16="http://schemas.microsoft.com/office/drawing/2014/main" id="{A5DE4AFD-C429-830C-F29C-9461C80519C3}"/>
              </a:ext>
            </a:extLst>
          </p:cNvPr>
          <p:cNvSpPr>
            <a:spLocks noGrp="1"/>
          </p:cNvSpPr>
          <p:nvPr>
            <p:ph idx="1"/>
          </p:nvPr>
        </p:nvSpPr>
        <p:spPr/>
        <p:txBody>
          <a:bodyPr>
            <a:normAutofit fontScale="92500" lnSpcReduction="10000"/>
          </a:bodyPr>
          <a:lstStyle/>
          <a:p>
            <a:pPr algn="just"/>
            <a:r>
              <a:rPr lang="es-ES" dirty="0">
                <a:latin typeface="Raleway Medium" pitchFamily="2" charset="0"/>
              </a:rPr>
              <a:t>He aquí un ejercicio: Encuentra algo que provoque la sensación de motivación y haz algo sencillo cuando pienses/sientas esto. Como sonreír y respirar profundamente o pararse en su pose de superhéroe.</a:t>
            </a:r>
          </a:p>
          <a:p>
            <a:pPr algn="just"/>
            <a:r>
              <a:rPr lang="es-ES" dirty="0">
                <a:latin typeface="Raleway Medium" pitchFamily="2" charset="0"/>
              </a:rPr>
              <a:t>Después de varias repeticiones, sonreír y respirar profundamente o pararse en su postura aumentará la sensación de motivación.</a:t>
            </a:r>
          </a:p>
          <a:p>
            <a:pPr algn="just"/>
            <a:r>
              <a:rPr lang="es-ES" dirty="0">
                <a:latin typeface="Raleway Medium" pitchFamily="2" charset="0"/>
              </a:rPr>
              <a:t>Esto funciona para otros estados mentales en los que quieres entrar rápidamente, como la sensación de calma que obtienes al acariciar a tu perro/gato, etc. </a:t>
            </a:r>
          </a:p>
        </p:txBody>
      </p:sp>
    </p:spTree>
    <p:extLst>
      <p:ext uri="{BB962C8B-B14F-4D97-AF65-F5344CB8AC3E}">
        <p14:creationId xmlns:p14="http://schemas.microsoft.com/office/powerpoint/2010/main" val="315509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13467"/>
            <a:ext cx="6815669" cy="1515533"/>
          </a:xfrm>
        </p:spPr>
        <p:txBody>
          <a:bodyPr/>
          <a:lstStyle/>
          <a:p>
            <a:r>
              <a:rPr lang="en-US" dirty="0">
                <a:latin typeface="Raleway Medium" pitchFamily="2" charset="0"/>
              </a:rPr>
              <a:t>Coaching Works</a:t>
            </a:r>
          </a:p>
        </p:txBody>
      </p:sp>
      <p:sp>
        <p:nvSpPr>
          <p:cNvPr id="3" name="Subtitle 2"/>
          <p:cNvSpPr>
            <a:spLocks noGrp="1"/>
          </p:cNvSpPr>
          <p:nvPr>
            <p:ph type="subTitle" idx="1"/>
          </p:nvPr>
        </p:nvSpPr>
        <p:spPr/>
        <p:txBody>
          <a:bodyPr>
            <a:normAutofit/>
          </a:bodyPr>
          <a:lstStyle/>
          <a:p>
            <a:r>
              <a:rPr lang="es-AR" sz="4000" dirty="0">
                <a:latin typeface="Raleway Medium" pitchFamily="2" charset="0"/>
              </a:rPr>
              <a:t>Ahora/Ahora No Visualización</a:t>
            </a:r>
          </a:p>
        </p:txBody>
      </p:sp>
    </p:spTree>
    <p:extLst>
      <p:ext uri="{BB962C8B-B14F-4D97-AF65-F5344CB8AC3E}">
        <p14:creationId xmlns:p14="http://schemas.microsoft.com/office/powerpoint/2010/main" val="348722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80E9-8555-B3ED-8E40-FC76DEF68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44678-A8FA-49BD-BE33-3EFB65D033DE}"/>
              </a:ext>
            </a:extLst>
          </p:cNvPr>
          <p:cNvSpPr>
            <a:spLocks noGrp="1"/>
          </p:cNvSpPr>
          <p:nvPr>
            <p:ph type="title"/>
          </p:nvPr>
        </p:nvSpPr>
        <p:spPr/>
        <p:txBody>
          <a:bodyPr/>
          <a:lstStyle/>
          <a:p>
            <a:r>
              <a:rPr lang="es-AR" dirty="0" err="1">
                <a:latin typeface="Raleway Medium" pitchFamily="2" charset="0"/>
              </a:rPr>
              <a:t>Evaluacion</a:t>
            </a:r>
            <a:endParaRPr lang="es-AR" dirty="0">
              <a:latin typeface="Raleway Medium" pitchFamily="2" charset="0"/>
            </a:endParaRPr>
          </a:p>
        </p:txBody>
      </p:sp>
      <p:sp>
        <p:nvSpPr>
          <p:cNvPr id="3" name="Content Placeholder 2">
            <a:extLst>
              <a:ext uri="{FF2B5EF4-FFF2-40B4-BE49-F238E27FC236}">
                <a16:creationId xmlns:a16="http://schemas.microsoft.com/office/drawing/2014/main" id="{5ED42610-0221-4369-23BE-9210863FFE56}"/>
              </a:ext>
            </a:extLst>
          </p:cNvPr>
          <p:cNvSpPr>
            <a:spLocks noGrp="1"/>
          </p:cNvSpPr>
          <p:nvPr>
            <p:ph idx="1"/>
          </p:nvPr>
        </p:nvSpPr>
        <p:spPr/>
        <p:txBody>
          <a:bodyPr>
            <a:normAutofit fontScale="77500" lnSpcReduction="20000"/>
          </a:bodyPr>
          <a:lstStyle/>
          <a:p>
            <a:r>
              <a:rPr lang="es-ES" dirty="0">
                <a:latin typeface="Raleway Medium" pitchFamily="2" charset="0"/>
              </a:rPr>
              <a:t>Ayudar a los clientes a aprender a evaluar sus esfuerzos/procesos... </a:t>
            </a:r>
          </a:p>
          <a:p>
            <a:r>
              <a:rPr lang="es-ES" dirty="0">
                <a:latin typeface="Raleway Medium" pitchFamily="2" charset="0"/>
              </a:rPr>
              <a:t>¿Qué es lo que está funcionando? </a:t>
            </a:r>
            <a:br>
              <a:rPr lang="es-ES" dirty="0">
                <a:latin typeface="Raleway Medium" pitchFamily="2" charset="0"/>
              </a:rPr>
            </a:br>
            <a:r>
              <a:rPr lang="es-ES" dirty="0">
                <a:latin typeface="Raleway Medium" pitchFamily="2" charset="0"/>
              </a:rPr>
              <a:t>¿Qué es lo que no funciona? </a:t>
            </a:r>
          </a:p>
          <a:p>
            <a:r>
              <a:rPr lang="es-ES" dirty="0">
                <a:latin typeface="Raleway Medium" pitchFamily="2" charset="0"/>
              </a:rPr>
              <a:t>¿Qué significa que algo no está funcionando? (¿Qué te perdiste en la etapa de planificación? ¿Qué fortaleza(s), recurso(s), apoyo(s) te falta(n) o no estás utilizando?)</a:t>
            </a:r>
          </a:p>
          <a:p>
            <a:r>
              <a:rPr lang="es-ES" dirty="0">
                <a:latin typeface="Raleway Medium" pitchFamily="2" charset="0"/>
              </a:rPr>
              <a:t>¿Qué significa que algo está funcionando? (¿Qué estás haciendo que necesita ser continuado/repetido?)</a:t>
            </a:r>
          </a:p>
          <a:p>
            <a:r>
              <a:rPr lang="es-ES" dirty="0">
                <a:latin typeface="Raleway Medium" pitchFamily="2" charset="0"/>
              </a:rPr>
              <a:t>No, qué significa acerca de quién eres. No te estás juzgando a ti mismo, estás juzgando el esfuerzo, el proceso, el plan. Júzgalos en función de sus resultados. </a:t>
            </a:r>
            <a:endParaRPr lang="en-US" dirty="0">
              <a:latin typeface="Raleway Medium" pitchFamily="2" charset="0"/>
            </a:endParaRPr>
          </a:p>
        </p:txBody>
      </p:sp>
    </p:spTree>
    <p:extLst>
      <p:ext uri="{BB962C8B-B14F-4D97-AF65-F5344CB8AC3E}">
        <p14:creationId xmlns:p14="http://schemas.microsoft.com/office/powerpoint/2010/main" val="43801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CB06-FE32-0D0A-FD5D-B14B94DA3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05981-F418-F8FA-C42A-2633EDCEE79D}"/>
              </a:ext>
            </a:extLst>
          </p:cNvPr>
          <p:cNvSpPr>
            <a:spLocks noGrp="1"/>
          </p:cNvSpPr>
          <p:nvPr>
            <p:ph type="title"/>
          </p:nvPr>
        </p:nvSpPr>
        <p:spPr/>
        <p:txBody>
          <a:bodyPr/>
          <a:lstStyle/>
          <a:p>
            <a:r>
              <a:rPr lang="es-AR" dirty="0">
                <a:latin typeface="Raleway Medium" pitchFamily="2" charset="0"/>
              </a:rPr>
              <a:t>Autoeficacia</a:t>
            </a:r>
          </a:p>
        </p:txBody>
      </p:sp>
      <p:sp>
        <p:nvSpPr>
          <p:cNvPr id="4" name="Rectangle 1">
            <a:extLst>
              <a:ext uri="{FF2B5EF4-FFF2-40B4-BE49-F238E27FC236}">
                <a16:creationId xmlns:a16="http://schemas.microsoft.com/office/drawing/2014/main" id="{4321162C-0C9E-93DB-A6A8-C60F35B95153}"/>
              </a:ext>
            </a:extLst>
          </p:cNvPr>
          <p:cNvSpPr>
            <a:spLocks noGrp="1" noChangeArrowheads="1"/>
          </p:cNvSpPr>
          <p:nvPr>
            <p:ph idx="1"/>
          </p:nvPr>
        </p:nvSpPr>
        <p:spPr bwMode="auto">
          <a:xfrm>
            <a:off x="914400" y="2458258"/>
            <a:ext cx="10347158" cy="35162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dirty="0">
                <a:ln>
                  <a:noFill/>
                </a:ln>
                <a:solidFill>
                  <a:srgbClr val="001D35"/>
                </a:solidFill>
                <a:effectLst/>
                <a:latin typeface="Raleway Medium" pitchFamily="2" charset="0"/>
              </a:rPr>
              <a:t>La autoeficacia es la creencia de que puedes lograr metas y tener éxito en las tareas. Es una medida de tu confianza en tus habilidades y destrezas, y tu creencia en tu capacidad para controlar tu comportamiento y tu entorno.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rgbClr val="001D35"/>
              </a:solidFill>
              <a:effectLst/>
              <a:latin typeface="Raleway Medium"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dirty="0">
                <a:ln>
                  <a:noFill/>
                </a:ln>
                <a:solidFill>
                  <a:srgbClr val="001D35"/>
                </a:solidFill>
                <a:effectLst/>
                <a:latin typeface="Raleway Medium" pitchFamily="2" charset="0"/>
              </a:rPr>
              <a:t>La autoeficacia es una teoría que se desarrolló en la década de 1960. La autoeficacia es específica de una tarea o dominio en particular y puede variar según las circunstancias. Por ejemplo, alguien puede tener una alta autoeficacia en la escuela, pero baja en las relaciones.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rgbClr val="001D35"/>
              </a:solidFill>
              <a:effectLst/>
              <a:latin typeface="Raleway Medium"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800" b="0" i="0" u="none" strike="noStrike" cap="none" normalizeH="0" baseline="0" dirty="0">
                <a:ln>
                  <a:noFill/>
                </a:ln>
                <a:solidFill>
                  <a:srgbClr val="001D35"/>
                </a:solidFill>
                <a:effectLst/>
                <a:latin typeface="Raleway Medium" pitchFamily="2" charset="0"/>
              </a:rPr>
              <a:t>Las personas con alta autoeficacia son más propensas a establecer y apegarse a metas altas, y a creer que pueden encontrar soluciones a los problemas. Las personas con baja autoeficacia pueden evitar las cosas que creen que son demasiado difíciles y darse por vencidas fácilmente cuando se encuentran con problemas</a:t>
            </a:r>
          </a:p>
        </p:txBody>
      </p:sp>
    </p:spTree>
    <p:extLst>
      <p:ext uri="{BB962C8B-B14F-4D97-AF65-F5344CB8AC3E}">
        <p14:creationId xmlns:p14="http://schemas.microsoft.com/office/powerpoint/2010/main" val="391946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037C-E288-8342-C08D-6B5C643B9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CCDAC-DCFE-0F67-F1B8-A8DF77C4C4CE}"/>
              </a:ext>
            </a:extLst>
          </p:cNvPr>
          <p:cNvSpPr>
            <a:spLocks noGrp="1"/>
          </p:cNvSpPr>
          <p:nvPr>
            <p:ph type="title"/>
          </p:nvPr>
        </p:nvSpPr>
        <p:spPr/>
        <p:txBody>
          <a:bodyPr/>
          <a:lstStyle/>
          <a:p>
            <a:r>
              <a:rPr lang="es-AR" dirty="0">
                <a:latin typeface="Raleway Medium" pitchFamily="2" charset="0"/>
              </a:rPr>
              <a:t>Autoeficacia</a:t>
            </a:r>
          </a:p>
        </p:txBody>
      </p:sp>
      <p:sp>
        <p:nvSpPr>
          <p:cNvPr id="3" name="Content Placeholder 2">
            <a:extLst>
              <a:ext uri="{FF2B5EF4-FFF2-40B4-BE49-F238E27FC236}">
                <a16:creationId xmlns:a16="http://schemas.microsoft.com/office/drawing/2014/main" id="{FA91CC31-BFA2-E8AC-B6D7-5BF802AB5F1A}"/>
              </a:ext>
            </a:extLst>
          </p:cNvPr>
          <p:cNvSpPr>
            <a:spLocks noGrp="1"/>
          </p:cNvSpPr>
          <p:nvPr>
            <p:ph idx="1"/>
          </p:nvPr>
        </p:nvSpPr>
        <p:spPr/>
        <p:txBody>
          <a:bodyPr>
            <a:normAutofit lnSpcReduction="10000"/>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2800" b="0" i="0" u="none" strike="noStrike" cap="none" normalizeH="0" baseline="0" dirty="0">
                <a:ln>
                  <a:noFill/>
                </a:ln>
                <a:solidFill>
                  <a:schemeClr val="tx1"/>
                </a:solidFill>
                <a:effectLst/>
                <a:latin typeface="Raleway Medium" pitchFamily="2" charset="0"/>
              </a:rPr>
              <a:t>Es un predictor directo del comportamiento y la intención, y puede influir en muchos aspectos de la experiencia humana, entre ellos:</a:t>
            </a:r>
          </a:p>
          <a:p>
            <a:pPr algn="just" defTabSz="914400" eaLnBrk="0" fontAlgn="base" hangingPunct="0">
              <a:spcBef>
                <a:spcPct val="0"/>
              </a:spcBef>
              <a:spcAft>
                <a:spcPct val="0"/>
              </a:spcAft>
              <a:buClrTx/>
              <a:buSzTx/>
            </a:pPr>
            <a:r>
              <a:rPr kumimoji="0" lang="es-ES" altLang="en-US" sz="2800" b="0" i="0" u="none" strike="noStrike" cap="none" normalizeH="0" baseline="0" dirty="0">
                <a:ln>
                  <a:noFill/>
                </a:ln>
                <a:solidFill>
                  <a:schemeClr val="tx1"/>
                </a:solidFill>
                <a:effectLst/>
                <a:latin typeface="Raleway Medium" pitchFamily="2" charset="0"/>
              </a:rPr>
              <a:t>Las metas que una persona se establece a sí misma</a:t>
            </a:r>
          </a:p>
          <a:p>
            <a:pPr algn="just" defTabSz="914400" eaLnBrk="0" fontAlgn="base" hangingPunct="0">
              <a:spcBef>
                <a:spcPct val="0"/>
              </a:spcBef>
              <a:spcAft>
                <a:spcPct val="0"/>
              </a:spcAft>
              <a:buClrTx/>
              <a:buSzTx/>
            </a:pPr>
            <a:r>
              <a:rPr kumimoji="0" lang="es-ES" altLang="en-US" sz="2800" b="0" i="0" u="none" strike="noStrike" cap="none" normalizeH="0" baseline="0" dirty="0">
                <a:ln>
                  <a:noFill/>
                </a:ln>
                <a:solidFill>
                  <a:schemeClr val="tx1"/>
                </a:solidFill>
                <a:effectLst/>
                <a:latin typeface="Raleway Medium" pitchFamily="2" charset="0"/>
              </a:rPr>
              <a:t>La cantidad de esfuerzo que ponen en lograr esos objetivos</a:t>
            </a:r>
          </a:p>
          <a:p>
            <a:pPr algn="just" defTabSz="914400" eaLnBrk="0" fontAlgn="base" hangingPunct="0">
              <a:spcBef>
                <a:spcPct val="0"/>
              </a:spcBef>
              <a:spcAft>
                <a:spcPct val="0"/>
              </a:spcAft>
              <a:buClrTx/>
              <a:buSzTx/>
            </a:pPr>
            <a:r>
              <a:rPr kumimoji="0" lang="es-ES" altLang="en-US" sz="2800" b="0" i="0" u="none" strike="noStrike" cap="none" normalizeH="0" baseline="0" dirty="0">
                <a:ln>
                  <a:noFill/>
                </a:ln>
                <a:solidFill>
                  <a:schemeClr val="tx1"/>
                </a:solidFill>
                <a:effectLst/>
                <a:latin typeface="Raleway Medium" pitchFamily="2" charset="0"/>
              </a:rPr>
              <a:t>Su probabilidad de realizar un comportamiento a un cierto nivel.</a:t>
            </a:r>
          </a:p>
          <a:p>
            <a:pPr algn="just"/>
            <a:endParaRPr lang="en-US" dirty="0">
              <a:solidFill>
                <a:schemeClr val="tx1"/>
              </a:solidFill>
              <a:latin typeface="Raleway Medium" pitchFamily="2" charset="0"/>
            </a:endParaRPr>
          </a:p>
        </p:txBody>
      </p:sp>
    </p:spTree>
    <p:extLst>
      <p:ext uri="{BB962C8B-B14F-4D97-AF65-F5344CB8AC3E}">
        <p14:creationId xmlns:p14="http://schemas.microsoft.com/office/powerpoint/2010/main" val="1612933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D15-3973-71BC-05EC-B23663AD8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7A1DC-36B9-16F0-0CF5-6F0667F5D080}"/>
              </a:ext>
            </a:extLst>
          </p:cNvPr>
          <p:cNvSpPr>
            <a:spLocks noGrp="1"/>
          </p:cNvSpPr>
          <p:nvPr>
            <p:ph type="title"/>
          </p:nvPr>
        </p:nvSpPr>
        <p:spPr/>
        <p:txBody>
          <a:bodyPr/>
          <a:lstStyle/>
          <a:p>
            <a:r>
              <a:rPr lang="es-AR">
                <a:latin typeface="Raleway Medium" pitchFamily="2" charset="0"/>
              </a:rPr>
              <a:t>Autoeficacia</a:t>
            </a:r>
          </a:p>
        </p:txBody>
      </p:sp>
      <p:sp>
        <p:nvSpPr>
          <p:cNvPr id="3" name="Content Placeholder 2">
            <a:extLst>
              <a:ext uri="{FF2B5EF4-FFF2-40B4-BE49-F238E27FC236}">
                <a16:creationId xmlns:a16="http://schemas.microsoft.com/office/drawing/2014/main" id="{035DF629-B0BB-597F-7B30-BE0B9CD8B457}"/>
              </a:ext>
            </a:extLst>
          </p:cNvPr>
          <p:cNvSpPr>
            <a:spLocks noGrp="1"/>
          </p:cNvSpPr>
          <p:nvPr>
            <p:ph idx="1"/>
          </p:nvPr>
        </p:nvSpPr>
        <p:spPr>
          <a:xfrm>
            <a:off x="1295401" y="3176336"/>
            <a:ext cx="9601196" cy="2699531"/>
          </a:xfrm>
        </p:spPr>
        <p:txBody>
          <a:bodyPr/>
          <a:lstStyle/>
          <a:p>
            <a:r>
              <a:rPr lang="es-ES" dirty="0">
                <a:latin typeface="Raleway Medium" pitchFamily="2" charset="0"/>
              </a:rPr>
              <a:t>¿Cómo, entonces, se relacionan la autoevaluación y la retroalimentación con la autoeficacia?</a:t>
            </a:r>
          </a:p>
          <a:p>
            <a:r>
              <a:rPr lang="es-ES" dirty="0">
                <a:latin typeface="Raleway Medium" pitchFamily="2" charset="0"/>
              </a:rPr>
              <a:t>¿Cómo se relaciona la motivación con la autoeficacia? </a:t>
            </a:r>
          </a:p>
          <a:p>
            <a:r>
              <a:rPr lang="es-ES" dirty="0">
                <a:latin typeface="Raleway Medium" pitchFamily="2" charset="0"/>
              </a:rPr>
              <a:t>¿Cómo se relacionan las creencias y la identidad de una persona con la autoeficacia?</a:t>
            </a:r>
            <a:endParaRPr lang="en-US" dirty="0">
              <a:latin typeface="Raleway Medium" pitchFamily="2" charset="0"/>
            </a:endParaRPr>
          </a:p>
        </p:txBody>
      </p:sp>
    </p:spTree>
    <p:extLst>
      <p:ext uri="{BB962C8B-B14F-4D97-AF65-F5344CB8AC3E}">
        <p14:creationId xmlns:p14="http://schemas.microsoft.com/office/powerpoint/2010/main" val="260321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a:latin typeface="Raleway Medium" pitchFamily="2" charset="0"/>
              </a:rPr>
              <a:t>Evaluando el "estancamiento"</a:t>
            </a:r>
          </a:p>
        </p:txBody>
      </p:sp>
      <p:sp>
        <p:nvSpPr>
          <p:cNvPr id="3" name="Content Placeholder 2"/>
          <p:cNvSpPr>
            <a:spLocks noGrp="1"/>
          </p:cNvSpPr>
          <p:nvPr>
            <p:ph idx="1"/>
          </p:nvPr>
        </p:nvSpPr>
        <p:spPr>
          <a:xfrm>
            <a:off x="1115518" y="2654818"/>
            <a:ext cx="5090409" cy="3318936"/>
          </a:xfrm>
        </p:spPr>
        <p:txBody>
          <a:bodyPr>
            <a:normAutofit/>
          </a:bodyPr>
          <a:lstStyle/>
          <a:p>
            <a:r>
              <a:rPr lang="es-ES" dirty="0">
                <a:latin typeface="Raleway Medium" pitchFamily="2" charset="0"/>
              </a:rPr>
              <a:t>Dale un cuerpo “al estancado". </a:t>
            </a:r>
          </a:p>
          <a:p>
            <a:r>
              <a:rPr lang="es-ES" dirty="0">
                <a:latin typeface="Raleway Medium" pitchFamily="2" charset="0"/>
              </a:rPr>
              <a:t>Cuando aparezca, míralo, entrevístalo, evalúalo, dándote cuenta de que tu "atascado" está separado de ti, y que, si puedes resolverlo, entonces puedes hacer que desaparezca. </a:t>
            </a:r>
          </a:p>
        </p:txBody>
      </p:sp>
      <p:pic>
        <p:nvPicPr>
          <p:cNvPr id="6146" name="Picture 2" descr="Cold &amp; Flu Product Ingredients | Mucin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209" y="2556931"/>
            <a:ext cx="3131693" cy="351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9BA7-3162-0861-A7B8-414B668CA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02DA1-9395-6FB1-52FC-1BF77EDB40CA}"/>
              </a:ext>
            </a:extLst>
          </p:cNvPr>
          <p:cNvSpPr>
            <a:spLocks noGrp="1"/>
          </p:cNvSpPr>
          <p:nvPr>
            <p:ph type="title"/>
          </p:nvPr>
        </p:nvSpPr>
        <p:spPr/>
        <p:txBody>
          <a:bodyPr/>
          <a:lstStyle/>
          <a:p>
            <a:r>
              <a:rPr lang="es-AR">
                <a:latin typeface="Raleway Medium" pitchFamily="2" charset="0"/>
              </a:rPr>
              <a:t>¿Cómo nos quedamos atascados?</a:t>
            </a:r>
          </a:p>
        </p:txBody>
      </p:sp>
      <p:sp>
        <p:nvSpPr>
          <p:cNvPr id="3" name="Content Placeholder 2">
            <a:extLst>
              <a:ext uri="{FF2B5EF4-FFF2-40B4-BE49-F238E27FC236}">
                <a16:creationId xmlns:a16="http://schemas.microsoft.com/office/drawing/2014/main" id="{E44954D0-F747-34E6-287B-32DD7EE02318}"/>
              </a:ext>
            </a:extLst>
          </p:cNvPr>
          <p:cNvSpPr>
            <a:spLocks noGrp="1"/>
          </p:cNvSpPr>
          <p:nvPr>
            <p:ph idx="1"/>
          </p:nvPr>
        </p:nvSpPr>
        <p:spPr/>
        <p:txBody>
          <a:bodyPr>
            <a:normAutofit fontScale="92500" lnSpcReduction="20000"/>
          </a:bodyPr>
          <a:lstStyle/>
          <a:p>
            <a:r>
              <a:rPr lang="es-ES" dirty="0">
                <a:latin typeface="Raleway Medium" pitchFamily="2" charset="0"/>
              </a:rPr>
              <a:t>Creencias limitantes/el poder del NO SOY.</a:t>
            </a:r>
          </a:p>
          <a:p>
            <a:r>
              <a:rPr lang="es-ES" dirty="0">
                <a:latin typeface="Raleway Medium" pitchFamily="2" charset="0"/>
              </a:rPr>
              <a:t>Asesinos de la confianza: fracasos/luchas pasadas/presentes; Falta de progreso, Falta de confianza (uno mismo, los demás, los recursos)</a:t>
            </a:r>
          </a:p>
          <a:p>
            <a:r>
              <a:rPr lang="es-ES" dirty="0">
                <a:latin typeface="Raleway Medium" pitchFamily="2" charset="0"/>
              </a:rPr>
              <a:t>Batallamos para cambiar cuando nos enfrentamos a bloqueos que no nos hemos preparado para superar. </a:t>
            </a:r>
          </a:p>
          <a:p>
            <a:r>
              <a:rPr lang="es-ES" dirty="0">
                <a:latin typeface="Raleway Medium" pitchFamily="2" charset="0"/>
              </a:rPr>
              <a:t>Batallamos para cambiar cuando no tenemos una comprensión clara de por qué queremos cambiar. </a:t>
            </a:r>
          </a:p>
          <a:p>
            <a:r>
              <a:rPr lang="es-ES" dirty="0">
                <a:latin typeface="Raleway Medium" pitchFamily="2" charset="0"/>
              </a:rPr>
              <a:t>Batallamos para cambiar cuando cedemos ante la duda, el miedo o la falta de confianza.</a:t>
            </a:r>
          </a:p>
        </p:txBody>
      </p:sp>
    </p:spTree>
    <p:extLst>
      <p:ext uri="{BB962C8B-B14F-4D97-AF65-F5344CB8AC3E}">
        <p14:creationId xmlns:p14="http://schemas.microsoft.com/office/powerpoint/2010/main" val="145684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A5D4-0CCC-282B-7F47-61B7D7290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E4A5C-EA2B-9A1A-EFE5-176E35009273}"/>
              </a:ext>
            </a:extLst>
          </p:cNvPr>
          <p:cNvSpPr>
            <a:spLocks noGrp="1"/>
          </p:cNvSpPr>
          <p:nvPr>
            <p:ph type="title"/>
          </p:nvPr>
        </p:nvSpPr>
        <p:spPr/>
        <p:txBody>
          <a:bodyPr/>
          <a:lstStyle/>
          <a:p>
            <a:r>
              <a:rPr lang="es-AR" dirty="0">
                <a:latin typeface="Raleway Medium" pitchFamily="2" charset="0"/>
              </a:rPr>
              <a:t>¿Cómo nos quedamos atascados?</a:t>
            </a:r>
          </a:p>
        </p:txBody>
      </p:sp>
      <p:sp>
        <p:nvSpPr>
          <p:cNvPr id="3" name="Content Placeholder 2">
            <a:extLst>
              <a:ext uri="{FF2B5EF4-FFF2-40B4-BE49-F238E27FC236}">
                <a16:creationId xmlns:a16="http://schemas.microsoft.com/office/drawing/2014/main" id="{71685A7F-AA43-F399-CE5B-475E556231BA}"/>
              </a:ext>
            </a:extLst>
          </p:cNvPr>
          <p:cNvSpPr>
            <a:spLocks noGrp="1"/>
          </p:cNvSpPr>
          <p:nvPr>
            <p:ph idx="1"/>
          </p:nvPr>
        </p:nvSpPr>
        <p:spPr/>
        <p:txBody>
          <a:bodyPr/>
          <a:lstStyle/>
          <a:p>
            <a:pPr algn="just"/>
            <a:r>
              <a:rPr lang="es-ES" dirty="0">
                <a:latin typeface="Raleway Medium" pitchFamily="2" charset="0"/>
              </a:rPr>
              <a:t>Batallamos para cambiar cuando no hemos asegurado la información, el apoyo y los recursos necesarios. </a:t>
            </a:r>
          </a:p>
          <a:p>
            <a:pPr algn="just"/>
            <a:r>
              <a:rPr lang="es-ES" dirty="0">
                <a:latin typeface="Raleway Medium" pitchFamily="2" charset="0"/>
              </a:rPr>
              <a:t>Batallamos para cambiar cuando hemos creado planes de acción incompletos o mal concebidos. </a:t>
            </a:r>
          </a:p>
          <a:p>
            <a:pPr algn="just"/>
            <a:r>
              <a:rPr lang="es-ES" dirty="0">
                <a:latin typeface="Raleway Medium" pitchFamily="2" charset="0"/>
              </a:rPr>
              <a:t>Batallamos para cambiar cuando no logramos cultivar y proteger nuestra motivación, y cuando ponemos nuestros planes en plazos inestables (un día o algún día).</a:t>
            </a:r>
          </a:p>
        </p:txBody>
      </p:sp>
    </p:spTree>
    <p:extLst>
      <p:ext uri="{BB962C8B-B14F-4D97-AF65-F5344CB8AC3E}">
        <p14:creationId xmlns:p14="http://schemas.microsoft.com/office/powerpoint/2010/main" val="234060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1E40-FCC6-EA7D-666E-3062927A6087}"/>
              </a:ext>
            </a:extLst>
          </p:cNvPr>
          <p:cNvSpPr>
            <a:spLocks noGrp="1"/>
          </p:cNvSpPr>
          <p:nvPr>
            <p:ph type="title"/>
          </p:nvPr>
        </p:nvSpPr>
        <p:spPr/>
        <p:txBody>
          <a:bodyPr/>
          <a:lstStyle/>
          <a:p>
            <a:r>
              <a:rPr lang="es-AR" dirty="0">
                <a:latin typeface="Raleway Medium" pitchFamily="2" charset="0"/>
              </a:rPr>
              <a:t>¿Cómo nos quedamos atascados?</a:t>
            </a:r>
            <a:endParaRPr lang="en-US" dirty="0"/>
          </a:p>
        </p:txBody>
      </p:sp>
      <p:sp>
        <p:nvSpPr>
          <p:cNvPr id="3" name="Content Placeholder 2">
            <a:extLst>
              <a:ext uri="{FF2B5EF4-FFF2-40B4-BE49-F238E27FC236}">
                <a16:creationId xmlns:a16="http://schemas.microsoft.com/office/drawing/2014/main" id="{16031188-2977-7FD2-258D-5FDA4E06491A}"/>
              </a:ext>
            </a:extLst>
          </p:cNvPr>
          <p:cNvSpPr>
            <a:spLocks noGrp="1"/>
          </p:cNvSpPr>
          <p:nvPr>
            <p:ph idx="1"/>
          </p:nvPr>
        </p:nvSpPr>
        <p:spPr>
          <a:xfrm>
            <a:off x="1295401" y="3152274"/>
            <a:ext cx="9601196" cy="2723594"/>
          </a:xfrm>
        </p:spPr>
        <p:txBody>
          <a:bodyPr/>
          <a:lstStyle/>
          <a:p>
            <a:r>
              <a:rPr lang="es-ES" dirty="0"/>
              <a:t>Nos dedicamos a la autopreservación (antes autosabotaje)</a:t>
            </a:r>
          </a:p>
          <a:p>
            <a:r>
              <a:rPr lang="es-ES" dirty="0"/>
              <a:t>Todos están ganando el juego que están jugando.</a:t>
            </a:r>
          </a:p>
        </p:txBody>
      </p:sp>
    </p:spTree>
    <p:extLst>
      <p:ext uri="{BB962C8B-B14F-4D97-AF65-F5344CB8AC3E}">
        <p14:creationId xmlns:p14="http://schemas.microsoft.com/office/powerpoint/2010/main" val="16322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E390-E561-6444-E912-BF4926A5E2DB}"/>
              </a:ext>
            </a:extLst>
          </p:cNvPr>
          <p:cNvSpPr>
            <a:spLocks noGrp="1"/>
          </p:cNvSpPr>
          <p:nvPr>
            <p:ph type="title"/>
          </p:nvPr>
        </p:nvSpPr>
        <p:spPr/>
        <p:txBody>
          <a:bodyPr>
            <a:normAutofit/>
          </a:bodyPr>
          <a:lstStyle/>
          <a:p>
            <a:r>
              <a:rPr lang="es-AR" dirty="0"/>
              <a:t>¿Cómo nos desatascamos?</a:t>
            </a:r>
          </a:p>
        </p:txBody>
      </p:sp>
      <p:sp>
        <p:nvSpPr>
          <p:cNvPr id="3" name="Content Placeholder 2">
            <a:extLst>
              <a:ext uri="{FF2B5EF4-FFF2-40B4-BE49-F238E27FC236}">
                <a16:creationId xmlns:a16="http://schemas.microsoft.com/office/drawing/2014/main" id="{7CE4ECF0-169A-3CA7-4DC7-CD128081A7BA}"/>
              </a:ext>
            </a:extLst>
          </p:cNvPr>
          <p:cNvSpPr>
            <a:spLocks noGrp="1"/>
          </p:cNvSpPr>
          <p:nvPr>
            <p:ph idx="1"/>
          </p:nvPr>
        </p:nvSpPr>
        <p:spPr/>
        <p:txBody>
          <a:bodyPr/>
          <a:lstStyle/>
          <a:p>
            <a:pPr algn="just"/>
            <a:r>
              <a:rPr lang="es-ES" dirty="0"/>
              <a:t>"Cuéntame una historia" – pídele a tu cliente que te cuente una historia – sobre cómo fue cuando habló con la versión de sí mismo que ya superó este problema.</a:t>
            </a:r>
          </a:p>
          <a:p>
            <a:pPr algn="just"/>
            <a:r>
              <a:rPr lang="es-ES" dirty="0"/>
              <a:t>Dedique una sesión a descubrir las formas en que están atascados y abordarlas, uno a la vez.  </a:t>
            </a:r>
          </a:p>
          <a:p>
            <a:pPr algn="just"/>
            <a:r>
              <a:rPr lang="es-ES" dirty="0"/>
              <a:t>Discuta las consecuencias naturales de no seguir adelante con su plan de cambio. Esto produce otro tipo de motivación. </a:t>
            </a:r>
          </a:p>
        </p:txBody>
      </p:sp>
    </p:spTree>
    <p:extLst>
      <p:ext uri="{BB962C8B-B14F-4D97-AF65-F5344CB8AC3E}">
        <p14:creationId xmlns:p14="http://schemas.microsoft.com/office/powerpoint/2010/main" val="413482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2ACC-0611-8960-AE88-91783A65F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7E378-00A3-669C-3E47-D7919EF1F4DB}"/>
              </a:ext>
            </a:extLst>
          </p:cNvPr>
          <p:cNvSpPr>
            <a:spLocks noGrp="1"/>
          </p:cNvSpPr>
          <p:nvPr>
            <p:ph type="title"/>
          </p:nvPr>
        </p:nvSpPr>
        <p:spPr/>
        <p:txBody>
          <a:bodyPr/>
          <a:lstStyle/>
          <a:p>
            <a:r>
              <a:rPr lang="es-AR" dirty="0"/>
              <a:t>¿Cómo nos desatascamos?</a:t>
            </a:r>
            <a:endParaRPr lang="en-US" dirty="0">
              <a:latin typeface="Raleway Medium" pitchFamily="2" charset="0"/>
            </a:endParaRPr>
          </a:p>
        </p:txBody>
      </p:sp>
      <p:sp>
        <p:nvSpPr>
          <p:cNvPr id="3" name="Content Placeholder 2">
            <a:extLst>
              <a:ext uri="{FF2B5EF4-FFF2-40B4-BE49-F238E27FC236}">
                <a16:creationId xmlns:a16="http://schemas.microsoft.com/office/drawing/2014/main" id="{C3E306F1-23DC-A7B2-838F-70300C289E58}"/>
              </a:ext>
            </a:extLst>
          </p:cNvPr>
          <p:cNvSpPr>
            <a:spLocks noGrp="1"/>
          </p:cNvSpPr>
          <p:nvPr>
            <p:ph idx="1"/>
          </p:nvPr>
        </p:nvSpPr>
        <p:spPr/>
        <p:txBody>
          <a:bodyPr>
            <a:normAutofit fontScale="85000" lnSpcReduction="10000"/>
          </a:bodyPr>
          <a:lstStyle/>
          <a:p>
            <a:r>
              <a:rPr lang="es-ES" dirty="0">
                <a:latin typeface="Raleway Medium" pitchFamily="2" charset="0"/>
              </a:rPr>
              <a:t>Desafía las creencias limitantes. </a:t>
            </a:r>
          </a:p>
          <a:p>
            <a:r>
              <a:rPr lang="es-ES" dirty="0">
                <a:latin typeface="Raleway Medium" pitchFamily="2" charset="0"/>
              </a:rPr>
              <a:t>Aprenda habilidades de afrontamiento para lidiar con el estrés del proceso. </a:t>
            </a:r>
          </a:p>
          <a:p>
            <a:pPr lvl="1"/>
            <a:r>
              <a:rPr lang="es-ES" dirty="0">
                <a:latin typeface="Raleway Medium" pitchFamily="2" charset="0"/>
              </a:rPr>
              <a:t>Mindfulness 					</a:t>
            </a:r>
          </a:p>
          <a:p>
            <a:pPr lvl="1"/>
            <a:r>
              <a:rPr lang="es-ES" dirty="0">
                <a:latin typeface="Raleway Medium" pitchFamily="2" charset="0"/>
              </a:rPr>
              <a:t>Ejercicio 						</a:t>
            </a:r>
          </a:p>
          <a:p>
            <a:pPr lvl="1"/>
            <a:r>
              <a:rPr lang="es-ES" dirty="0">
                <a:latin typeface="Raleway Medium" pitchFamily="2" charset="0"/>
              </a:rPr>
              <a:t>Leer, escribir en un diario, crear			</a:t>
            </a:r>
          </a:p>
          <a:p>
            <a:pPr lvl="1"/>
            <a:r>
              <a:rPr lang="es-ES" dirty="0">
                <a:latin typeface="Raleway Medium" pitchFamily="2" charset="0"/>
              </a:rPr>
              <a:t>Dormir </a:t>
            </a:r>
          </a:p>
          <a:p>
            <a:pPr lvl="1"/>
            <a:r>
              <a:rPr lang="es-ES" dirty="0">
                <a:latin typeface="Raleway Medium" pitchFamily="2" charset="0"/>
              </a:rPr>
              <a:t>Dieta adecuada</a:t>
            </a:r>
          </a:p>
          <a:p>
            <a:pPr lvl="1"/>
            <a:r>
              <a:rPr lang="es-ES" dirty="0">
                <a:latin typeface="Raleway Medium" pitchFamily="2" charset="0"/>
              </a:rPr>
              <a:t>Agua</a:t>
            </a:r>
          </a:p>
          <a:p>
            <a:pPr lvl="1"/>
            <a:r>
              <a:rPr lang="es-ES" dirty="0">
                <a:latin typeface="Raleway Medium" pitchFamily="2" charset="0"/>
              </a:rPr>
              <a:t>Música, arte, etc.</a:t>
            </a:r>
            <a:endParaRPr lang="en-US" dirty="0">
              <a:latin typeface="Raleway Medium" pitchFamily="2" charset="0"/>
            </a:endParaRPr>
          </a:p>
        </p:txBody>
      </p:sp>
      <p:sp>
        <p:nvSpPr>
          <p:cNvPr id="5" name="TextBox 4">
            <a:extLst>
              <a:ext uri="{FF2B5EF4-FFF2-40B4-BE49-F238E27FC236}">
                <a16:creationId xmlns:a16="http://schemas.microsoft.com/office/drawing/2014/main" id="{59128E1C-6FF8-3EC6-4B81-C62189FB1CCF}"/>
              </a:ext>
            </a:extLst>
          </p:cNvPr>
          <p:cNvSpPr txBox="1"/>
          <p:nvPr/>
        </p:nvSpPr>
        <p:spPr>
          <a:xfrm>
            <a:off x="5618747" y="3429000"/>
            <a:ext cx="5185611" cy="877163"/>
          </a:xfrm>
          <a:prstGeom prst="rect">
            <a:avLst/>
          </a:prstGeom>
          <a:noFill/>
        </p:spPr>
        <p:txBody>
          <a:bodyPr wrap="square">
            <a:spAutoFit/>
          </a:bodyPr>
          <a:lstStyle/>
          <a:p>
            <a:pPr marL="742950" lvl="1" indent="-285750">
              <a:buFont typeface="Arial" panose="020B0604020202020204" pitchFamily="34" charset="0"/>
              <a:buChar char="•"/>
            </a:pPr>
            <a:r>
              <a:rPr lang="es-ES" sz="1700" dirty="0">
                <a:latin typeface="Raleway Medium" pitchFamily="2" charset="0"/>
              </a:rPr>
              <a:t>Entender las emociones</a:t>
            </a:r>
          </a:p>
          <a:p>
            <a:pPr marL="742950" lvl="1" indent="-285750">
              <a:buFont typeface="Arial" panose="020B0604020202020204" pitchFamily="34" charset="0"/>
              <a:buChar char="•"/>
            </a:pPr>
            <a:r>
              <a:rPr lang="es-ES" sz="1700" dirty="0">
                <a:latin typeface="Raleway Medium" pitchFamily="2" charset="0"/>
              </a:rPr>
              <a:t>Tiempo con amigos, solo, en familia, en la naturaleza, etc. </a:t>
            </a:r>
            <a:endParaRPr lang="en-US" sz="1700" dirty="0"/>
          </a:p>
        </p:txBody>
      </p:sp>
    </p:spTree>
    <p:extLst>
      <p:ext uri="{BB962C8B-B14F-4D97-AF65-F5344CB8AC3E}">
        <p14:creationId xmlns:p14="http://schemas.microsoft.com/office/powerpoint/2010/main" val="157967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4400" dirty="0">
                <a:latin typeface="Raleway Medium" pitchFamily="2" charset="0"/>
              </a:rPr>
              <a:t>Ahora/Ahora No Visualización</a:t>
            </a:r>
          </a:p>
        </p:txBody>
      </p:sp>
      <p:sp>
        <p:nvSpPr>
          <p:cNvPr id="3" name="Content Placeholder 2"/>
          <p:cNvSpPr>
            <a:spLocks noGrp="1"/>
          </p:cNvSpPr>
          <p:nvPr>
            <p:ph idx="1"/>
          </p:nvPr>
        </p:nvSpPr>
        <p:spPr>
          <a:xfrm>
            <a:off x="1295401" y="2556932"/>
            <a:ext cx="9601196" cy="3525420"/>
          </a:xfrm>
        </p:spPr>
        <p:txBody>
          <a:bodyPr>
            <a:normAutofit fontScale="92500" lnSpcReduction="20000"/>
          </a:bodyPr>
          <a:lstStyle/>
          <a:p>
            <a:r>
              <a:rPr lang="es-ES" dirty="0"/>
              <a:t>Ayuda al individuo a aprender a clasificar, priorizar y compartimentar en qué enfocarse. </a:t>
            </a:r>
          </a:p>
          <a:p>
            <a:r>
              <a:rPr lang="es-ES" dirty="0"/>
              <a:t>Desarrolle una imagen clara de un lugar privado donde pueda ir a hacer su planificación al comienzo de cada nuevo período de tiempo "ahora". </a:t>
            </a:r>
          </a:p>
          <a:p>
            <a:r>
              <a:rPr lang="es-ES" dirty="0"/>
              <a:t>Coloque dos cajas en su lugar: etiquételas como "Ahora" y "Ahora no"</a:t>
            </a:r>
          </a:p>
          <a:p>
            <a:r>
              <a:rPr lang="es-ES" dirty="0"/>
              <a:t>Pon algo entre las casillas donde puedas escribir tu lista para que puedas ordenarla. </a:t>
            </a:r>
          </a:p>
          <a:p>
            <a:r>
              <a:rPr lang="es-ES" dirty="0"/>
              <a:t>Ordene, coloque cada elemento en su caja apropiada y luego, deje abierta la casilla "Ahora" para que pueda trabajar con ella y bloquee la casilla "Ahora no". Regrese al final / comienzo de cada Ahora y vuelva a colocar las cajas.</a:t>
            </a:r>
          </a:p>
          <a:p>
            <a:r>
              <a:rPr lang="es-ES" dirty="0"/>
              <a:t>Usa tus círculos (control, influencia, preocupación) para ayudarte a ordenar tu lista</a:t>
            </a:r>
            <a:r>
              <a:rPr lang="en-US" dirty="0"/>
              <a:t>. </a:t>
            </a:r>
          </a:p>
        </p:txBody>
      </p:sp>
    </p:spTree>
    <p:extLst>
      <p:ext uri="{BB962C8B-B14F-4D97-AF65-F5344CB8AC3E}">
        <p14:creationId xmlns:p14="http://schemas.microsoft.com/office/powerpoint/2010/main" val="360638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FC050-9BBD-AD85-3EB9-0508713EA3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E5CEF-AC19-1273-45CC-C968558541BA}"/>
              </a:ext>
            </a:extLst>
          </p:cNvPr>
          <p:cNvSpPr>
            <a:spLocks noGrp="1"/>
          </p:cNvSpPr>
          <p:nvPr>
            <p:ph idx="1"/>
          </p:nvPr>
        </p:nvSpPr>
        <p:spPr/>
        <p:txBody>
          <a:bodyPr>
            <a:normAutofit lnSpcReduction="10000"/>
          </a:bodyPr>
          <a:lstStyle/>
          <a:p>
            <a:pPr algn="just"/>
            <a:r>
              <a:rPr lang="es-ES" dirty="0">
                <a:latin typeface="Raleway Medium" pitchFamily="2" charset="0"/>
              </a:rPr>
              <a:t>La identidad/creencias y cómo se relacionan con nuestras emociones/comportamientos cuando estamos tratando de cambiar, en los que nos quedamos atascados. </a:t>
            </a:r>
          </a:p>
          <a:p>
            <a:pPr algn="just"/>
            <a:r>
              <a:rPr lang="es-ES" dirty="0">
                <a:latin typeface="Raleway Medium" pitchFamily="2" charset="0"/>
              </a:rPr>
              <a:t>Declarar nuestras intenciones antes de enfocar nuestra atención</a:t>
            </a:r>
          </a:p>
          <a:p>
            <a:pPr algn="just"/>
            <a:r>
              <a:rPr lang="es-ES" dirty="0">
                <a:latin typeface="Raleway Medium" pitchFamily="2" charset="0"/>
              </a:rPr>
              <a:t>Recuerda que la mente es una máquina de crear significado, una antena de radio</a:t>
            </a:r>
          </a:p>
          <a:p>
            <a:pPr algn="just"/>
            <a:r>
              <a:rPr lang="es-ES" dirty="0">
                <a:latin typeface="Raleway Medium" pitchFamily="2" charset="0"/>
              </a:rPr>
              <a:t>Discutiendo la ley de la atracción, la manifestación</a:t>
            </a:r>
            <a:endParaRPr lang="en-US" dirty="0">
              <a:latin typeface="Raleway Medium" pitchFamily="2" charset="0"/>
            </a:endParaRPr>
          </a:p>
        </p:txBody>
      </p:sp>
      <p:sp>
        <p:nvSpPr>
          <p:cNvPr id="6" name="Title 1">
            <a:extLst>
              <a:ext uri="{FF2B5EF4-FFF2-40B4-BE49-F238E27FC236}">
                <a16:creationId xmlns:a16="http://schemas.microsoft.com/office/drawing/2014/main" id="{B651D16C-1977-1140-57F4-6763FF24B0CF}"/>
              </a:ext>
            </a:extLst>
          </p:cNvPr>
          <p:cNvSpPr>
            <a:spLocks noGrp="1"/>
          </p:cNvSpPr>
          <p:nvPr>
            <p:ph type="title"/>
          </p:nvPr>
        </p:nvSpPr>
        <p:spPr>
          <a:xfrm>
            <a:off x="1295400" y="982663"/>
            <a:ext cx="9601200" cy="1303337"/>
          </a:xfrm>
        </p:spPr>
        <p:txBody>
          <a:bodyPr/>
          <a:lstStyle/>
          <a:p>
            <a:r>
              <a:rPr lang="es-AR" dirty="0"/>
              <a:t>¿Cómo nos desatascamos?</a:t>
            </a:r>
            <a:endParaRPr lang="en-US" dirty="0">
              <a:latin typeface="Raleway Medium" pitchFamily="2" charset="0"/>
            </a:endParaRPr>
          </a:p>
        </p:txBody>
      </p:sp>
    </p:spTree>
    <p:extLst>
      <p:ext uri="{BB962C8B-B14F-4D97-AF65-F5344CB8AC3E}">
        <p14:creationId xmlns:p14="http://schemas.microsoft.com/office/powerpoint/2010/main" val="203303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a:t>Momento (</a:t>
            </a:r>
            <a:r>
              <a:rPr lang="es-AR" dirty="0" err="1"/>
              <a:t>Momentum</a:t>
            </a:r>
            <a:r>
              <a:rPr lang="es-AR" dirty="0"/>
              <a:t>)</a:t>
            </a:r>
          </a:p>
        </p:txBody>
      </p:sp>
      <p:sp>
        <p:nvSpPr>
          <p:cNvPr id="3" name="Content Placeholder 2"/>
          <p:cNvSpPr>
            <a:spLocks noGrp="1"/>
          </p:cNvSpPr>
          <p:nvPr>
            <p:ph idx="1"/>
          </p:nvPr>
        </p:nvSpPr>
        <p:spPr>
          <a:xfrm>
            <a:off x="1295401" y="2556932"/>
            <a:ext cx="5014414" cy="3648250"/>
          </a:xfrm>
        </p:spPr>
        <p:txBody>
          <a:bodyPr>
            <a:normAutofit lnSpcReduction="10000"/>
          </a:bodyPr>
          <a:lstStyle/>
          <a:p>
            <a:r>
              <a:rPr lang="es-ES" dirty="0"/>
              <a:t>¿Recuerdas la lección sobre romper la inercia?</a:t>
            </a:r>
          </a:p>
          <a:p>
            <a:r>
              <a:rPr lang="es-ES" dirty="0"/>
              <a:t>Luchas por superar la inercia hasta que construyes impulso. </a:t>
            </a:r>
          </a:p>
          <a:p>
            <a:r>
              <a:rPr lang="es-ES" dirty="0"/>
              <a:t>Una vez que hayas tomado impulso, puedes montar esa ola hacia adelante sin lucha. </a:t>
            </a:r>
          </a:p>
          <a:p>
            <a:r>
              <a:rPr lang="es-ES" dirty="0"/>
              <a:t>Esto sucede en todos los esfuerzos de cambio</a:t>
            </a:r>
            <a:r>
              <a:rPr lang="en-US" dirty="0"/>
              <a:t>. </a:t>
            </a:r>
          </a:p>
        </p:txBody>
      </p:sp>
      <p:pic>
        <p:nvPicPr>
          <p:cNvPr id="5122" name="Picture 2" descr="Empty Swing Stock Illustrations – 2,923 Empty Swing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524" y="2547732"/>
            <a:ext cx="4646167" cy="349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8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41DE-5D98-EB23-1167-AC57718F8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33C52-6408-0109-9293-029D6FE342DA}"/>
              </a:ext>
            </a:extLst>
          </p:cNvPr>
          <p:cNvSpPr>
            <a:spLocks noGrp="1"/>
          </p:cNvSpPr>
          <p:nvPr>
            <p:ph type="title"/>
          </p:nvPr>
        </p:nvSpPr>
        <p:spPr/>
        <p:txBody>
          <a:bodyPr/>
          <a:lstStyle/>
          <a:p>
            <a:r>
              <a:rPr lang="en-US" dirty="0" err="1">
                <a:latin typeface="Raleway Medium" pitchFamily="2" charset="0"/>
              </a:rPr>
              <a:t>Mentalidad</a:t>
            </a:r>
            <a:r>
              <a:rPr lang="en-US" dirty="0">
                <a:latin typeface="Raleway Medium" pitchFamily="2" charset="0"/>
              </a:rPr>
              <a:t> (Mindsets)</a:t>
            </a:r>
          </a:p>
        </p:txBody>
      </p:sp>
      <p:sp>
        <p:nvSpPr>
          <p:cNvPr id="3" name="Content Placeholder 2">
            <a:extLst>
              <a:ext uri="{FF2B5EF4-FFF2-40B4-BE49-F238E27FC236}">
                <a16:creationId xmlns:a16="http://schemas.microsoft.com/office/drawing/2014/main" id="{6492E127-88DD-7717-7B0A-3A3D30F68822}"/>
              </a:ext>
            </a:extLst>
          </p:cNvPr>
          <p:cNvSpPr>
            <a:spLocks noGrp="1"/>
          </p:cNvSpPr>
          <p:nvPr>
            <p:ph idx="1"/>
          </p:nvPr>
        </p:nvSpPr>
        <p:spPr>
          <a:xfrm>
            <a:off x="899410" y="2556932"/>
            <a:ext cx="9997187" cy="3639152"/>
          </a:xfrm>
        </p:spPr>
        <p:txBody>
          <a:bodyPr>
            <a:normAutofit fontScale="85000" lnSpcReduction="20000"/>
          </a:bodyPr>
          <a:lstStyle/>
          <a:p>
            <a:r>
              <a:rPr lang="es-ES" dirty="0">
                <a:latin typeface="Raleway Medium" pitchFamily="2" charset="0"/>
              </a:rPr>
              <a:t>Explicado maravillosamente en "</a:t>
            </a:r>
            <a:r>
              <a:rPr lang="es-ES" dirty="0" err="1">
                <a:latin typeface="Raleway Medium" pitchFamily="2" charset="0"/>
              </a:rPr>
              <a:t>Mindset</a:t>
            </a:r>
            <a:r>
              <a:rPr lang="es-ES" dirty="0">
                <a:latin typeface="Raleway Medium" pitchFamily="2" charset="0"/>
              </a:rPr>
              <a:t> – La nueva psicología del éxito" – por Carol S. </a:t>
            </a:r>
            <a:r>
              <a:rPr lang="es-ES" dirty="0" err="1">
                <a:latin typeface="Raleway Medium" pitchFamily="2" charset="0"/>
              </a:rPr>
              <a:t>Dweck</a:t>
            </a:r>
            <a:endParaRPr lang="es-ES" dirty="0">
              <a:latin typeface="Raleway Medium" pitchFamily="2" charset="0"/>
            </a:endParaRPr>
          </a:p>
          <a:p>
            <a:pPr algn="just"/>
            <a:r>
              <a:rPr lang="es-ES" b="1" dirty="0">
                <a:latin typeface="Raleway Medium" pitchFamily="2" charset="0"/>
              </a:rPr>
              <a:t>Crecimiento</a:t>
            </a:r>
            <a:r>
              <a:rPr lang="es-ES" dirty="0">
                <a:latin typeface="Raleway Medium" pitchFamily="2" charset="0"/>
              </a:rPr>
              <a:t> - Una "mentalidad de crecimiento" es la creencia de que las habilidades y la inteligencia de uno pueden desarrollarse y mejorarse a través del esfuerzo, el aprendizaje y la persistencia, en lugar de ser rasgos fijos; Significa aceptar los desafíos, ver los contratiempos como oportunidades de aprendizaje y valorar el proceso de aprendizaje por encima del éxito inmediato.</a:t>
            </a:r>
          </a:p>
          <a:p>
            <a:pPr algn="just"/>
            <a:r>
              <a:rPr lang="es-ES" b="1" dirty="0" err="1">
                <a:latin typeface="Raleway Medium" pitchFamily="2" charset="0"/>
              </a:rPr>
              <a:t>Fijoa</a:t>
            </a:r>
            <a:r>
              <a:rPr lang="es-ES" b="1" dirty="0">
                <a:latin typeface="Raleway Medium" pitchFamily="2" charset="0"/>
              </a:rPr>
              <a:t> - </a:t>
            </a:r>
            <a:r>
              <a:rPr lang="es-ES" dirty="0">
                <a:latin typeface="Raleway Medium" pitchFamily="2" charset="0"/>
              </a:rPr>
              <a:t> Una "mentalidad fija" es la creencia de que las habilidades, la inteligencia y los talentos de uno son innatos y no se pueden cambiar significativamente con esfuerzo, lo que significa que las personas con esta mentalidad ven sus cualidades como fijas e inmutables, lo que a menudo los lleva a evitar desafíos y rendirse fácilmente cuando se enfrentan a obstáculos.</a:t>
            </a:r>
          </a:p>
        </p:txBody>
      </p:sp>
    </p:spTree>
    <p:extLst>
      <p:ext uri="{BB962C8B-B14F-4D97-AF65-F5344CB8AC3E}">
        <p14:creationId xmlns:p14="http://schemas.microsoft.com/office/powerpoint/2010/main" val="255856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8217-434D-EDE8-053A-A0A727FBB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364F3A-BAA5-1E57-7DC5-6F6EC7E7CE6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68F6CC1-1C3D-E773-C6BE-1CF681B44186}"/>
              </a:ext>
            </a:extLst>
          </p:cNvPr>
          <p:cNvPicPr>
            <a:picLocks noChangeAspect="1"/>
          </p:cNvPicPr>
          <p:nvPr/>
        </p:nvPicPr>
        <p:blipFill>
          <a:blip r:embed="rId2"/>
          <a:stretch>
            <a:fillRect/>
          </a:stretch>
        </p:blipFill>
        <p:spPr>
          <a:xfrm>
            <a:off x="405361" y="441588"/>
            <a:ext cx="11351537" cy="5959212"/>
          </a:xfrm>
          <a:prstGeom prst="rect">
            <a:avLst/>
          </a:prstGeom>
        </p:spPr>
      </p:pic>
    </p:spTree>
    <p:extLst>
      <p:ext uri="{BB962C8B-B14F-4D97-AF65-F5344CB8AC3E}">
        <p14:creationId xmlns:p14="http://schemas.microsoft.com/office/powerpoint/2010/main" val="23902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Raleway Medium" pitchFamily="2" charset="0"/>
              </a:rPr>
              <a:t>Mentalidad</a:t>
            </a:r>
            <a:r>
              <a:rPr lang="en-US" dirty="0">
                <a:latin typeface="Raleway Medium" pitchFamily="2" charset="0"/>
              </a:rPr>
              <a:t> (Mindsets)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s-ES" b="1" dirty="0">
                <a:latin typeface="Raleway Medium" pitchFamily="2" charset="0"/>
              </a:rPr>
              <a:t>Abundancia - </a:t>
            </a:r>
            <a:r>
              <a:rPr lang="es-ES" dirty="0">
                <a:latin typeface="Raleway Medium" pitchFamily="2" charset="0"/>
              </a:rPr>
              <a:t>Una "mentalidad de abundancia" es la creencia de que hay suficientes recursos en el mundo para todos, promoviendo una perspectiva de gratitud por lo que se tiene y un enfoque en los aspectos positivos de la vida, a menudo contrastada con una "mentalidad de escasez" que cree que los recursos son limitados y conduce a un enfoque en la carencia y el miedo; el término fue popularizado por el autor Stephen Covey en su libro "Los 7 Hábitos de las Personas Altamente Efectivas"</a:t>
            </a:r>
          </a:p>
          <a:p>
            <a:pPr algn="just"/>
            <a:r>
              <a:rPr lang="es-ES" b="1" dirty="0">
                <a:latin typeface="Raleway Medium" pitchFamily="2" charset="0"/>
              </a:rPr>
              <a:t>Escasez - </a:t>
            </a:r>
            <a:r>
              <a:rPr lang="es-ES" dirty="0">
                <a:latin typeface="Raleway Medium" pitchFamily="2" charset="0"/>
              </a:rPr>
              <a:t>Una "mentalidad de escasez" es una forma de pensar que se centra en la creencia de que los recursos son limitados y que "no hay suficientes" disponibles, lo que lleva a un enfoque constante en lo que uno carece en lugar de lo que tiene, lo que a menudo causa ansiedad y una sensación de necesidad de competir por recursos limitados; Esencialmente, es una mentalidad en la que uno ve el mundo a través de una lente de "no es suficiente".</a:t>
            </a:r>
          </a:p>
          <a:p>
            <a:endParaRPr lang="en-US" dirty="0"/>
          </a:p>
        </p:txBody>
      </p:sp>
    </p:spTree>
    <p:extLst>
      <p:ext uri="{BB962C8B-B14F-4D97-AF65-F5344CB8AC3E}">
        <p14:creationId xmlns:p14="http://schemas.microsoft.com/office/powerpoint/2010/main" val="334324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2F8C-F7CC-8B84-DBAC-12BB2FFD3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5FDF8-36D0-B17D-3D27-090B13D57212}"/>
              </a:ext>
            </a:extLst>
          </p:cNvPr>
          <p:cNvSpPr>
            <a:spLocks noGrp="1"/>
          </p:cNvSpPr>
          <p:nvPr>
            <p:ph type="title"/>
          </p:nvPr>
        </p:nvSpPr>
        <p:spPr/>
        <p:txBody>
          <a:bodyPr/>
          <a:lstStyle/>
          <a:p>
            <a:r>
              <a:rPr lang="en-US" dirty="0">
                <a:latin typeface="Raleway Medium" pitchFamily="2" charset="0"/>
              </a:rPr>
              <a:t>Mindsets</a:t>
            </a:r>
          </a:p>
        </p:txBody>
      </p:sp>
      <p:graphicFrame>
        <p:nvGraphicFramePr>
          <p:cNvPr id="3" name="Table 2">
            <a:extLst>
              <a:ext uri="{FF2B5EF4-FFF2-40B4-BE49-F238E27FC236}">
                <a16:creationId xmlns:a16="http://schemas.microsoft.com/office/drawing/2014/main" id="{02045310-2A18-6328-40F6-47110940826D}"/>
              </a:ext>
            </a:extLst>
          </p:cNvPr>
          <p:cNvGraphicFramePr>
            <a:graphicFrameLocks noGrp="1"/>
          </p:cNvGraphicFramePr>
          <p:nvPr>
            <p:extLst>
              <p:ext uri="{D42A27DB-BD31-4B8C-83A1-F6EECF244321}">
                <p14:modId xmlns:p14="http://schemas.microsoft.com/office/powerpoint/2010/main" val="3976395099"/>
              </p:ext>
            </p:extLst>
          </p:nvPr>
        </p:nvGraphicFramePr>
        <p:xfrm>
          <a:off x="464024" y="504967"/>
          <a:ext cx="11273050" cy="6071809"/>
        </p:xfrm>
        <a:graphic>
          <a:graphicData uri="http://schemas.openxmlformats.org/drawingml/2006/table">
            <a:tbl>
              <a:tblPr firstRow="1" bandRow="1">
                <a:tableStyleId>{5C22544A-7EE6-4342-B048-85BDC9FD1C3A}</a:tableStyleId>
              </a:tblPr>
              <a:tblGrid>
                <a:gridCol w="5636525">
                  <a:extLst>
                    <a:ext uri="{9D8B030D-6E8A-4147-A177-3AD203B41FA5}">
                      <a16:colId xmlns:a16="http://schemas.microsoft.com/office/drawing/2014/main" val="3244764893"/>
                    </a:ext>
                  </a:extLst>
                </a:gridCol>
                <a:gridCol w="5636525">
                  <a:extLst>
                    <a:ext uri="{9D8B030D-6E8A-4147-A177-3AD203B41FA5}">
                      <a16:colId xmlns:a16="http://schemas.microsoft.com/office/drawing/2014/main" val="1849854937"/>
                    </a:ext>
                  </a:extLst>
                </a:gridCol>
              </a:tblGrid>
              <a:tr h="218364">
                <a:tc>
                  <a:txBody>
                    <a:bodyPr/>
                    <a:lstStyle/>
                    <a:p>
                      <a:pPr algn="ctr"/>
                      <a:r>
                        <a:rPr lang="es-419" sz="2500" noProof="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ESCASEZ</a:t>
                      </a:r>
                    </a:p>
                  </a:txBody>
                  <a:tcPr anchor="ctr">
                    <a:solidFill>
                      <a:srgbClr val="62FB25"/>
                    </a:solidFill>
                  </a:tcPr>
                </a:tc>
                <a:tc>
                  <a:txBody>
                    <a:bodyPr/>
                    <a:lstStyle/>
                    <a:p>
                      <a:pPr algn="ctr"/>
                      <a:r>
                        <a:rPr lang="es-419" sz="2500" noProof="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ABUNDANCIA</a:t>
                      </a:r>
                    </a:p>
                  </a:txBody>
                  <a:tcPr anchor="ctr">
                    <a:solidFill>
                      <a:srgbClr val="62FB25"/>
                    </a:solidFill>
                  </a:tcPr>
                </a:tc>
                <a:extLst>
                  <a:ext uri="{0D108BD9-81ED-4DB2-BD59-A6C34878D82A}">
                    <a16:rowId xmlns:a16="http://schemas.microsoft.com/office/drawing/2014/main" val="846875337"/>
                  </a:ext>
                </a:extLst>
              </a:tr>
              <a:tr h="681933">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El éxito de alguien mas resta al mío propio; todo esta limitado</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Hay suficientes oportunidades para que otros también sean exitosos por que hay infinidad de posibilidades y oportunidades</a:t>
                      </a:r>
                    </a:p>
                  </a:txBody>
                  <a:tcPr anchor="ctr"/>
                </a:tc>
                <a:extLst>
                  <a:ext uri="{0D108BD9-81ED-4DB2-BD59-A6C34878D82A}">
                    <a16:rowId xmlns:a16="http://schemas.microsoft.com/office/drawing/2014/main" val="2088632245"/>
                  </a:ext>
                </a:extLst>
              </a:tr>
              <a:tr h="490369">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Miedo e inseguridad, mentalidad egoísta y estrecha</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Amor. Generosidad y corazón abierto</a:t>
                      </a:r>
                    </a:p>
                  </a:txBody>
                  <a:tcPr anchor="ctr"/>
                </a:tc>
                <a:extLst>
                  <a:ext uri="{0D108BD9-81ED-4DB2-BD59-A6C34878D82A}">
                    <a16:rowId xmlns:a16="http://schemas.microsoft.com/office/drawing/2014/main" val="2844010574"/>
                  </a:ext>
                </a:extLst>
              </a:tr>
              <a:tr h="61365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Para que alguien gane alguien tiene que perder</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La vida noes un juego de cero – suma, puede haber muchos ganadores</a:t>
                      </a:r>
                    </a:p>
                  </a:txBody>
                  <a:tcPr anchor="ctr"/>
                </a:tc>
                <a:extLst>
                  <a:ext uri="{0D108BD9-81ED-4DB2-BD59-A6C34878D82A}">
                    <a16:rowId xmlns:a16="http://schemas.microsoft.com/office/drawing/2014/main" val="2432799246"/>
                  </a:ext>
                </a:extLst>
              </a:tr>
              <a:tr h="61365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Definiciones, reglas y estándares rígidos y la creencia de que el talento y la inteligencia son heredados y no pueden ser desarrollados</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Idealistas que creen que el trabajo duro y la experiencia puede mejorar su inteligencia y sus habilidades</a:t>
                      </a:r>
                    </a:p>
                  </a:txBody>
                  <a:tcPr anchor="ctr"/>
                </a:tc>
                <a:extLst>
                  <a:ext uri="{0D108BD9-81ED-4DB2-BD59-A6C34878D82A}">
                    <a16:rowId xmlns:a16="http://schemas.microsoft.com/office/drawing/2014/main" val="234908790"/>
                  </a:ext>
                </a:extLst>
              </a:tr>
              <a:tr h="61365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Envidia hacia otros</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Anima a otros</a:t>
                      </a:r>
                    </a:p>
                  </a:txBody>
                  <a:tcPr anchor="ctr"/>
                </a:tc>
                <a:extLst>
                  <a:ext uri="{0D108BD9-81ED-4DB2-BD59-A6C34878D82A}">
                    <a16:rowId xmlns:a16="http://schemas.microsoft.com/office/drawing/2014/main" val="3936051334"/>
                  </a:ext>
                </a:extLst>
              </a:tr>
              <a:tr h="506640">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Amula ideas para mantener el crédito</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Comparte ideas para ayudar a otros</a:t>
                      </a:r>
                    </a:p>
                  </a:txBody>
                  <a:tcPr anchor="ctr"/>
                </a:tc>
                <a:extLst>
                  <a:ext uri="{0D108BD9-81ED-4DB2-BD59-A6C34878D82A}">
                    <a16:rowId xmlns:a16="http://schemas.microsoft.com/office/drawing/2014/main" val="2785902887"/>
                  </a:ext>
                </a:extLst>
              </a:tr>
              <a:tr h="41038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Se enfoca en lo que falta</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Agradecimiento por lo que tienen</a:t>
                      </a:r>
                    </a:p>
                  </a:txBody>
                  <a:tcPr anchor="ctr"/>
                </a:tc>
                <a:extLst>
                  <a:ext uri="{0D108BD9-81ED-4DB2-BD59-A6C34878D82A}">
                    <a16:rowId xmlns:a16="http://schemas.microsoft.com/office/drawing/2014/main" val="2009123244"/>
                  </a:ext>
                </a:extLst>
              </a:tr>
              <a:tr h="61365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Piensa en pequeño, piensa de si mismo como “realista” y “solo siendo honesto”</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Piensan en grande y se impulsan a si mismos a pasar de sus pensamientos limitantes</a:t>
                      </a:r>
                    </a:p>
                  </a:txBody>
                  <a:tcPr anchor="ctr"/>
                </a:tc>
                <a:extLst>
                  <a:ext uri="{0D108BD9-81ED-4DB2-BD59-A6C34878D82A}">
                    <a16:rowId xmlns:a16="http://schemas.microsoft.com/office/drawing/2014/main" val="4164943120"/>
                  </a:ext>
                </a:extLst>
              </a:tr>
              <a:tr h="613654">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Juega a lo seguro, se resiste al cambio</a:t>
                      </a:r>
                    </a:p>
                  </a:txBody>
                  <a:tcPr anchor="ctr"/>
                </a:tc>
                <a:tc>
                  <a:txBody>
                    <a:bodyPr/>
                    <a:lstStyle/>
                    <a:p>
                      <a:pPr algn="ctr"/>
                      <a:r>
                        <a:rPr lang="es-419" sz="1700" noProof="0" dirty="0">
                          <a:latin typeface="ADLaM Display" panose="02010000000000000000" pitchFamily="2" charset="0"/>
                          <a:ea typeface="ADLaM Display" panose="02010000000000000000" pitchFamily="2" charset="0"/>
                          <a:cs typeface="ADLaM Display" panose="02010000000000000000" pitchFamily="2" charset="0"/>
                        </a:rPr>
                        <a:t>Busca el crecimiento, el cambio y el riesgo que viene con ello</a:t>
                      </a:r>
                    </a:p>
                  </a:txBody>
                  <a:tcPr anchor="ctr"/>
                </a:tc>
                <a:extLst>
                  <a:ext uri="{0D108BD9-81ED-4DB2-BD59-A6C34878D82A}">
                    <a16:rowId xmlns:a16="http://schemas.microsoft.com/office/drawing/2014/main" val="189312876"/>
                  </a:ext>
                </a:extLst>
              </a:tr>
            </a:tbl>
          </a:graphicData>
        </a:graphic>
      </p:graphicFrame>
    </p:spTree>
    <p:extLst>
      <p:ext uri="{BB962C8B-B14F-4D97-AF65-F5344CB8AC3E}">
        <p14:creationId xmlns:p14="http://schemas.microsoft.com/office/powerpoint/2010/main" val="362230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rand Library Interior With Sunlit Window And Bookshelves Background, Vintage  Library Interior, Antique Book Shelves, Old Books Background Background  Image And Wallpaper for Fre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33" y="464695"/>
            <a:ext cx="11318543" cy="590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Boston Public Library , Boston | Tickets &amp; Tours - 20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185" y="494675"/>
            <a:ext cx="11240163" cy="587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4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135" y="1143939"/>
            <a:ext cx="1985082" cy="782472"/>
          </a:xfrm>
        </p:spPr>
        <p:txBody>
          <a:bodyPr>
            <a:noAutofit/>
          </a:bodyPr>
          <a:lstStyle/>
          <a:p>
            <a:pPr algn="l"/>
            <a:r>
              <a:rPr lang="es-AR" sz="2800">
                <a:latin typeface="Raleway Medium" pitchFamily="2" charset="0"/>
              </a:rPr>
              <a:t>			Ahora		     				</a:t>
            </a:r>
          </a:p>
        </p:txBody>
      </p:sp>
      <p:pic>
        <p:nvPicPr>
          <p:cNvPr id="3076" name="Picture 4" descr="Page 4 | Locked Treasure Chest Pictures | Freep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8447" y="1993392"/>
            <a:ext cx="4717780" cy="4392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12963" y="1993393"/>
            <a:ext cx="3958954" cy="4392416"/>
          </a:xfrm>
          <a:prstGeom prst="rect">
            <a:avLst/>
          </a:prstGeom>
        </p:spPr>
      </p:pic>
      <p:pic>
        <p:nvPicPr>
          <p:cNvPr id="7" name="Picture 6"/>
          <p:cNvPicPr>
            <a:picLocks noChangeAspect="1"/>
          </p:cNvPicPr>
          <p:nvPr/>
        </p:nvPicPr>
        <p:blipFill rotWithShape="1">
          <a:blip r:embed="rId4"/>
          <a:srcRect b="6502"/>
          <a:stretch/>
        </p:blipFill>
        <p:spPr>
          <a:xfrm>
            <a:off x="4471916" y="1993393"/>
            <a:ext cx="2813304" cy="4392416"/>
          </a:xfrm>
          <a:prstGeom prst="rect">
            <a:avLst/>
          </a:prstGeom>
        </p:spPr>
      </p:pic>
      <p:sp>
        <p:nvSpPr>
          <p:cNvPr id="3" name="Title 1">
            <a:extLst>
              <a:ext uri="{FF2B5EF4-FFF2-40B4-BE49-F238E27FC236}">
                <a16:creationId xmlns:a16="http://schemas.microsoft.com/office/drawing/2014/main" id="{5FB22DB9-BE55-3D9B-105E-634B67030B84}"/>
              </a:ext>
            </a:extLst>
          </p:cNvPr>
          <p:cNvSpPr txBox="1">
            <a:spLocks/>
          </p:cNvSpPr>
          <p:nvPr/>
        </p:nvSpPr>
        <p:spPr>
          <a:xfrm>
            <a:off x="4546866" y="701433"/>
            <a:ext cx="2633422" cy="12047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800">
                <a:latin typeface="Raleway Medium" pitchFamily="2" charset="0"/>
              </a:rPr>
              <a:t>La lista de lo que me preocupa</a:t>
            </a:r>
          </a:p>
        </p:txBody>
      </p:sp>
      <p:sp>
        <p:nvSpPr>
          <p:cNvPr id="6" name="TextBox 5">
            <a:extLst>
              <a:ext uri="{FF2B5EF4-FFF2-40B4-BE49-F238E27FC236}">
                <a16:creationId xmlns:a16="http://schemas.microsoft.com/office/drawing/2014/main" id="{5EDE33E7-B3FE-51F1-FA98-1FB94BD3A437}"/>
              </a:ext>
            </a:extLst>
          </p:cNvPr>
          <p:cNvSpPr txBox="1"/>
          <p:nvPr/>
        </p:nvSpPr>
        <p:spPr>
          <a:xfrm>
            <a:off x="8767711" y="1123665"/>
            <a:ext cx="1965246" cy="523220"/>
          </a:xfrm>
          <a:prstGeom prst="rect">
            <a:avLst/>
          </a:prstGeom>
          <a:noFill/>
        </p:spPr>
        <p:txBody>
          <a:bodyPr wrap="square">
            <a:spAutoFit/>
          </a:bodyPr>
          <a:lstStyle/>
          <a:p>
            <a:r>
              <a:rPr lang="es-AR" sz="2800" dirty="0">
                <a:latin typeface="Raleway Medium" pitchFamily="2" charset="0"/>
              </a:rPr>
              <a:t>Ahora No</a:t>
            </a:r>
            <a:endParaRPr lang="es-AR" sz="2800" dirty="0"/>
          </a:p>
        </p:txBody>
      </p:sp>
    </p:spTree>
    <p:extLst>
      <p:ext uri="{BB962C8B-B14F-4D97-AF65-F5344CB8AC3E}">
        <p14:creationId xmlns:p14="http://schemas.microsoft.com/office/powerpoint/2010/main" val="133906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7C53D-0BD8-DC5A-4F39-1B1A536E4970}"/>
              </a:ext>
            </a:extLst>
          </p:cNvPr>
          <p:cNvPicPr>
            <a:picLocks noChangeAspect="1"/>
          </p:cNvPicPr>
          <p:nvPr/>
        </p:nvPicPr>
        <p:blipFill>
          <a:blip r:embed="rId2"/>
          <a:srcRect l="8026" t="2185" r="8279" b="-273"/>
          <a:stretch/>
        </p:blipFill>
        <p:spPr>
          <a:xfrm>
            <a:off x="479686" y="16888"/>
            <a:ext cx="11242622" cy="6841112"/>
          </a:xfrm>
          <a:prstGeom prst="rect">
            <a:avLst/>
          </a:prstGeom>
        </p:spPr>
      </p:pic>
    </p:spTree>
    <p:extLst>
      <p:ext uri="{BB962C8B-B14F-4D97-AF65-F5344CB8AC3E}">
        <p14:creationId xmlns:p14="http://schemas.microsoft.com/office/powerpoint/2010/main" val="365131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0C080-4B6B-7F86-488C-B25725EE3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ED8CC-467E-DF4B-C0CA-BD4DF4AF3A2C}"/>
              </a:ext>
            </a:extLst>
          </p:cNvPr>
          <p:cNvSpPr>
            <a:spLocks noGrp="1"/>
          </p:cNvSpPr>
          <p:nvPr>
            <p:ph type="ctrTitle"/>
          </p:nvPr>
        </p:nvSpPr>
        <p:spPr/>
        <p:txBody>
          <a:bodyPr/>
          <a:lstStyle/>
          <a:p>
            <a:r>
              <a:rPr lang="es-ES" sz="4000" dirty="0">
                <a:latin typeface="Raleway Medium" pitchFamily="2" charset="0"/>
              </a:rPr>
              <a:t>Continuar – Parte 1 Mantener el rumbo</a:t>
            </a:r>
            <a:endParaRPr lang="en-US" sz="4800" dirty="0">
              <a:latin typeface="Raleway Medium" pitchFamily="2" charset="0"/>
            </a:endParaRPr>
          </a:p>
        </p:txBody>
      </p:sp>
      <p:sp>
        <p:nvSpPr>
          <p:cNvPr id="3" name="Subtitle 2">
            <a:extLst>
              <a:ext uri="{FF2B5EF4-FFF2-40B4-BE49-F238E27FC236}">
                <a16:creationId xmlns:a16="http://schemas.microsoft.com/office/drawing/2014/main" id="{34611DE9-5030-87FA-3ADE-29E5F9712B07}"/>
              </a:ext>
            </a:extLst>
          </p:cNvPr>
          <p:cNvSpPr>
            <a:spLocks noGrp="1"/>
          </p:cNvSpPr>
          <p:nvPr>
            <p:ph type="subTitle" idx="1"/>
          </p:nvPr>
        </p:nvSpPr>
        <p:spPr/>
        <p:txBody>
          <a:bodyPr/>
          <a:lstStyle/>
          <a:p>
            <a:r>
              <a:rPr lang="es-ES" dirty="0">
                <a:latin typeface="Raleway Medium" pitchFamily="2" charset="0"/>
              </a:rPr>
              <a:t>El músculo de la motivación, el poder de las mentalidades positivas y yendo con la ola del impulso</a:t>
            </a:r>
            <a:endParaRPr lang="en-US" dirty="0">
              <a:latin typeface="Raleway Medium" pitchFamily="2" charset="0"/>
            </a:endParaRPr>
          </a:p>
        </p:txBody>
      </p:sp>
    </p:spTree>
    <p:extLst>
      <p:ext uri="{BB962C8B-B14F-4D97-AF65-F5344CB8AC3E}">
        <p14:creationId xmlns:p14="http://schemas.microsoft.com/office/powerpoint/2010/main" val="157820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44E18-4C86-C07C-C6E6-332BD45F4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EB851-46D3-CDF2-4EB6-8DD2869EE6B1}"/>
              </a:ext>
            </a:extLst>
          </p:cNvPr>
          <p:cNvSpPr>
            <a:spLocks noGrp="1"/>
          </p:cNvSpPr>
          <p:nvPr>
            <p:ph type="title"/>
          </p:nvPr>
        </p:nvSpPr>
        <p:spPr/>
        <p:txBody>
          <a:bodyPr/>
          <a:lstStyle/>
          <a:p>
            <a:r>
              <a:rPr lang="es-AR" dirty="0">
                <a:latin typeface="Raleway Medium" pitchFamily="2" charset="0"/>
              </a:rPr>
              <a:t>Motivación</a:t>
            </a:r>
          </a:p>
        </p:txBody>
      </p:sp>
      <p:sp>
        <p:nvSpPr>
          <p:cNvPr id="3" name="Content Placeholder 2">
            <a:extLst>
              <a:ext uri="{FF2B5EF4-FFF2-40B4-BE49-F238E27FC236}">
                <a16:creationId xmlns:a16="http://schemas.microsoft.com/office/drawing/2014/main" id="{863DA4F8-382B-E97D-1CD9-20826BC52DE3}"/>
              </a:ext>
            </a:extLst>
          </p:cNvPr>
          <p:cNvSpPr>
            <a:spLocks noGrp="1"/>
          </p:cNvSpPr>
          <p:nvPr>
            <p:ph idx="1"/>
          </p:nvPr>
        </p:nvSpPr>
        <p:spPr/>
        <p:txBody>
          <a:bodyPr>
            <a:normAutofit fontScale="85000" lnSpcReduction="10000"/>
          </a:bodyPr>
          <a:lstStyle/>
          <a:p>
            <a:pPr algn="just"/>
            <a:r>
              <a:rPr lang="es-ES" dirty="0">
                <a:latin typeface="Raleway Medium" pitchFamily="2" charset="0"/>
              </a:rPr>
              <a:t>Muchas personas usan la palabra "Motivación" como si fuera algo que algunas personas tienen más que otras. Como si aquellos que alcanzan altos niveles simplemente tuvieran TONELADAS de motivación... </a:t>
            </a:r>
          </a:p>
          <a:p>
            <a:pPr algn="just"/>
            <a:r>
              <a:rPr lang="es-ES" dirty="0">
                <a:latin typeface="Raleway Medium" pitchFamily="2" charset="0"/>
              </a:rPr>
              <a:t>Esta es una simplificación excesiva inútil. </a:t>
            </a:r>
          </a:p>
          <a:p>
            <a:pPr algn="just"/>
            <a:r>
              <a:rPr lang="es-ES" dirty="0">
                <a:latin typeface="Raleway Medium" pitchFamily="2" charset="0"/>
              </a:rPr>
              <a:t>Muchas personas piensan que pueden inculcar motivación en los demás, pero esto no es posible. No puedes motivar a alguien.  La motivación viene de DENTRO del individuo. </a:t>
            </a:r>
          </a:p>
          <a:p>
            <a:pPr algn="just"/>
            <a:r>
              <a:rPr lang="es-ES" dirty="0">
                <a:latin typeface="Raleway Medium" pitchFamily="2" charset="0"/>
              </a:rPr>
              <a:t>Lo que </a:t>
            </a:r>
            <a:r>
              <a:rPr lang="es-ES" u="sng" dirty="0">
                <a:latin typeface="Raleway Medium" pitchFamily="2" charset="0"/>
              </a:rPr>
              <a:t>puedes</a:t>
            </a:r>
            <a:r>
              <a:rPr lang="es-ES" dirty="0">
                <a:latin typeface="Raleway Medium" pitchFamily="2" charset="0"/>
              </a:rPr>
              <a:t> hacer es INSPIRAR. </a:t>
            </a:r>
          </a:p>
          <a:p>
            <a:pPr algn="just"/>
            <a:r>
              <a:rPr lang="es-ES" dirty="0">
                <a:latin typeface="Raleway Medium" pitchFamily="2" charset="0"/>
              </a:rPr>
              <a:t>La inspiración viene de fuera del individuo.</a:t>
            </a:r>
            <a:endParaRPr lang="en-US" dirty="0">
              <a:latin typeface="Raleway Medium" pitchFamily="2" charset="0"/>
            </a:endParaRPr>
          </a:p>
        </p:txBody>
      </p:sp>
    </p:spTree>
    <p:extLst>
      <p:ext uri="{BB962C8B-B14F-4D97-AF65-F5344CB8AC3E}">
        <p14:creationId xmlns:p14="http://schemas.microsoft.com/office/powerpoint/2010/main" val="2151878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537</TotalTime>
  <Words>2725</Words>
  <Application>Microsoft Office PowerPoint</Application>
  <PresentationFormat>Widescreen</PresentationFormat>
  <Paragraphs>164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ADLaM Display</vt:lpstr>
      <vt:lpstr>Arial</vt:lpstr>
      <vt:lpstr>Garamond</vt:lpstr>
      <vt:lpstr>Raleway Medium</vt:lpstr>
      <vt:lpstr>Organic</vt:lpstr>
      <vt:lpstr>VCS-Inc. Wellness Entrenamiento de Voluntarios</vt:lpstr>
      <vt:lpstr>Coaching Works</vt:lpstr>
      <vt:lpstr>Ahora/Ahora No Visualización</vt:lpstr>
      <vt:lpstr>PowerPoint Presentation</vt:lpstr>
      <vt:lpstr>PowerPoint Presentation</vt:lpstr>
      <vt:lpstr>   Ahora           </vt:lpstr>
      <vt:lpstr>PowerPoint Presentation</vt:lpstr>
      <vt:lpstr>Continuar – Parte 1 Mantener el rumbo</vt:lpstr>
      <vt:lpstr>Motivación</vt:lpstr>
      <vt:lpstr>El cambio es difícil... Y</vt:lpstr>
      <vt:lpstr>Motivación</vt:lpstr>
      <vt:lpstr>Inspiracion</vt:lpstr>
      <vt:lpstr>Otras palabras importantes</vt:lpstr>
      <vt:lpstr>Cuando las cosas se ponen difíciles … </vt:lpstr>
      <vt:lpstr>El músculo de la motivación</vt:lpstr>
      <vt:lpstr>Ayudar a los clientes a tener éxito</vt:lpstr>
      <vt:lpstr>Retroalimentación: afirmación/elogio positivo</vt:lpstr>
      <vt:lpstr>Fragmentación e Inspiración</vt:lpstr>
      <vt:lpstr>Adjunta una pista simple a la motivación</vt:lpstr>
      <vt:lpstr>Evaluacion</vt:lpstr>
      <vt:lpstr>Autoeficacia</vt:lpstr>
      <vt:lpstr>Autoeficacia</vt:lpstr>
      <vt:lpstr>Autoeficacia</vt:lpstr>
      <vt:lpstr>Evaluando el "estancamiento"</vt:lpstr>
      <vt:lpstr>¿Cómo nos quedamos atascados?</vt:lpstr>
      <vt:lpstr>¿Cómo nos quedamos atascados?</vt:lpstr>
      <vt:lpstr>¿Cómo nos quedamos atascados?</vt:lpstr>
      <vt:lpstr>¿Cómo nos desatascamos?</vt:lpstr>
      <vt:lpstr>¿Cómo nos desatascamos?</vt:lpstr>
      <vt:lpstr>¿Cómo nos desatascamos?</vt:lpstr>
      <vt:lpstr>Momento (Momentum)</vt:lpstr>
      <vt:lpstr>Mentalidad (Mindsets)</vt:lpstr>
      <vt:lpstr>PowerPoint Presentation</vt:lpstr>
      <vt:lpstr>Mentalidad (Mindsets)</vt:lpstr>
      <vt:lpstr>Mindsets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Training</dc:title>
  <dc:creator>Kristine Lopez-Morell</dc:creator>
  <cp:lastModifiedBy>Maritza Gomez</cp:lastModifiedBy>
  <cp:revision>12</cp:revision>
  <cp:lastPrinted>2024-12-10T15:53:33Z</cp:lastPrinted>
  <dcterms:created xsi:type="dcterms:W3CDTF">2024-12-08T21:45:41Z</dcterms:created>
  <dcterms:modified xsi:type="dcterms:W3CDTF">2024-12-10T16:01:08Z</dcterms:modified>
</cp:coreProperties>
</file>