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handoutMasterIdLst>
    <p:handoutMasterId r:id="rId35"/>
  </p:handoutMasterIdLst>
  <p:sldIdLst>
    <p:sldId id="256" r:id="rId2"/>
    <p:sldId id="294" r:id="rId3"/>
    <p:sldId id="285" r:id="rId4"/>
    <p:sldId id="287" r:id="rId5"/>
    <p:sldId id="289" r:id="rId6"/>
    <p:sldId id="288" r:id="rId7"/>
    <p:sldId id="298" r:id="rId8"/>
    <p:sldId id="297" r:id="rId9"/>
    <p:sldId id="290" r:id="rId10"/>
    <p:sldId id="296" r:id="rId11"/>
    <p:sldId id="319" r:id="rId12"/>
    <p:sldId id="302" r:id="rId13"/>
    <p:sldId id="301" r:id="rId14"/>
    <p:sldId id="300" r:id="rId15"/>
    <p:sldId id="299" r:id="rId16"/>
    <p:sldId id="303" r:id="rId17"/>
    <p:sldId id="329" r:id="rId18"/>
    <p:sldId id="325" r:id="rId19"/>
    <p:sldId id="326" r:id="rId20"/>
    <p:sldId id="307" r:id="rId21"/>
    <p:sldId id="304" r:id="rId22"/>
    <p:sldId id="305" r:id="rId23"/>
    <p:sldId id="324" r:id="rId24"/>
    <p:sldId id="306" r:id="rId25"/>
    <p:sldId id="323" r:id="rId26"/>
    <p:sldId id="327" r:id="rId27"/>
    <p:sldId id="308" r:id="rId28"/>
    <p:sldId id="309" r:id="rId29"/>
    <p:sldId id="313" r:id="rId30"/>
    <p:sldId id="310" r:id="rId31"/>
    <p:sldId id="312" r:id="rId32"/>
    <p:sldId id="311" r:id="rId33"/>
    <p:sldId id="330" r:id="rId34"/>
  </p:sldIdLst>
  <p:sldSz cx="12192000" cy="6858000"/>
  <p:notesSz cx="7011988" cy="92979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4" d="100"/>
          <a:sy n="64" d="100"/>
        </p:scale>
        <p:origin x="9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528" cy="466514"/>
          </a:xfrm>
          <a:prstGeom prst="rect">
            <a:avLst/>
          </a:prstGeom>
        </p:spPr>
        <p:txBody>
          <a:bodyPr vert="horz" lIns="93196" tIns="46598" rIns="93196" bIns="46598" rtlCol="0"/>
          <a:lstStyle>
            <a:lvl1pPr algn="l">
              <a:defRPr sz="1200"/>
            </a:lvl1pPr>
          </a:lstStyle>
          <a:p>
            <a:endParaRPr lang="en-US"/>
          </a:p>
        </p:txBody>
      </p:sp>
      <p:sp>
        <p:nvSpPr>
          <p:cNvPr id="3" name="Date Placeholder 2"/>
          <p:cNvSpPr>
            <a:spLocks noGrp="1"/>
          </p:cNvSpPr>
          <p:nvPr>
            <p:ph type="dt" sz="quarter" idx="1"/>
          </p:nvPr>
        </p:nvSpPr>
        <p:spPr>
          <a:xfrm>
            <a:off x="3971837" y="0"/>
            <a:ext cx="3038528" cy="466514"/>
          </a:xfrm>
          <a:prstGeom prst="rect">
            <a:avLst/>
          </a:prstGeom>
        </p:spPr>
        <p:txBody>
          <a:bodyPr vert="horz" lIns="93196" tIns="46598" rIns="93196" bIns="46598" rtlCol="0"/>
          <a:lstStyle>
            <a:lvl1pPr algn="r">
              <a:defRPr sz="1200"/>
            </a:lvl1pPr>
          </a:lstStyle>
          <a:p>
            <a:fld id="{8ECD2230-371D-4360-A2C9-8C38251C1B68}" type="datetimeFigureOut">
              <a:rPr lang="en-US" smtClean="0"/>
              <a:t>1/7/2025</a:t>
            </a:fld>
            <a:endParaRPr lang="en-US"/>
          </a:p>
        </p:txBody>
      </p:sp>
      <p:sp>
        <p:nvSpPr>
          <p:cNvPr id="4" name="Footer Placeholder 3"/>
          <p:cNvSpPr>
            <a:spLocks noGrp="1"/>
          </p:cNvSpPr>
          <p:nvPr>
            <p:ph type="ftr" sz="quarter" idx="2"/>
          </p:nvPr>
        </p:nvSpPr>
        <p:spPr>
          <a:xfrm>
            <a:off x="0" y="8831475"/>
            <a:ext cx="3038528" cy="466513"/>
          </a:xfrm>
          <a:prstGeom prst="rect">
            <a:avLst/>
          </a:prstGeom>
        </p:spPr>
        <p:txBody>
          <a:bodyPr vert="horz" lIns="93196" tIns="46598" rIns="93196" bIns="46598" rtlCol="0" anchor="b"/>
          <a:lstStyle>
            <a:lvl1pPr algn="l">
              <a:defRPr sz="1200"/>
            </a:lvl1pPr>
          </a:lstStyle>
          <a:p>
            <a:endParaRPr lang="en-US"/>
          </a:p>
        </p:txBody>
      </p:sp>
      <p:sp>
        <p:nvSpPr>
          <p:cNvPr id="5" name="Slide Number Placeholder 4"/>
          <p:cNvSpPr>
            <a:spLocks noGrp="1"/>
          </p:cNvSpPr>
          <p:nvPr>
            <p:ph type="sldNum" sz="quarter" idx="3"/>
          </p:nvPr>
        </p:nvSpPr>
        <p:spPr>
          <a:xfrm>
            <a:off x="3971837" y="8831475"/>
            <a:ext cx="3038528" cy="466513"/>
          </a:xfrm>
          <a:prstGeom prst="rect">
            <a:avLst/>
          </a:prstGeom>
        </p:spPr>
        <p:txBody>
          <a:bodyPr vert="horz" lIns="93196" tIns="46598" rIns="93196" bIns="46598" rtlCol="0" anchor="b"/>
          <a:lstStyle>
            <a:lvl1pPr algn="r">
              <a:defRPr sz="1200"/>
            </a:lvl1pPr>
          </a:lstStyle>
          <a:p>
            <a:fld id="{68F63B28-1627-4815-9E57-A48021510AD9}" type="slidenum">
              <a:rPr lang="en-US" smtClean="0"/>
              <a:t>‹#›</a:t>
            </a:fld>
            <a:endParaRPr lang="en-US"/>
          </a:p>
        </p:txBody>
      </p:sp>
    </p:spTree>
    <p:extLst>
      <p:ext uri="{BB962C8B-B14F-4D97-AF65-F5344CB8AC3E}">
        <p14:creationId xmlns:p14="http://schemas.microsoft.com/office/powerpoint/2010/main" val="203277700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ABB7E6E-D82E-4FFB-A5FD-C07A6CD7E007}" type="datetimeFigureOut">
              <a:rPr lang="en-US" smtClean="0"/>
              <a:t>1/7/2025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8A7D80CF-8118-4817-8BE3-F5B5AB7D3F54}"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3156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BB7E6E-D82E-4FFB-A5FD-C07A6CD7E007}" type="datetimeFigureOut">
              <a:rPr lang="en-US" smtClean="0"/>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7D80CF-8118-4817-8BE3-F5B5AB7D3F54}" type="slidenum">
              <a:rPr lang="en-US" smtClean="0"/>
              <a:t>‹#›</a:t>
            </a:fld>
            <a:endParaRPr lang="en-US"/>
          </a:p>
        </p:txBody>
      </p:sp>
    </p:spTree>
    <p:extLst>
      <p:ext uri="{BB962C8B-B14F-4D97-AF65-F5344CB8AC3E}">
        <p14:creationId xmlns:p14="http://schemas.microsoft.com/office/powerpoint/2010/main" val="1923716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BB7E6E-D82E-4FFB-A5FD-C07A6CD7E007}"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D80CF-8118-4817-8BE3-F5B5AB7D3F54}"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3166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BB7E6E-D82E-4FFB-A5FD-C07A6CD7E007}"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D80CF-8118-4817-8BE3-F5B5AB7D3F54}"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12262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BB7E6E-D82E-4FFB-A5FD-C07A6CD7E007}"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D80CF-8118-4817-8BE3-F5B5AB7D3F54}" type="slidenum">
              <a:rPr lang="en-US" smtClean="0"/>
              <a:t>‹#›</a:t>
            </a:fld>
            <a:endParaRPr lang="en-US"/>
          </a:p>
        </p:txBody>
      </p:sp>
    </p:spTree>
    <p:extLst>
      <p:ext uri="{BB962C8B-B14F-4D97-AF65-F5344CB8AC3E}">
        <p14:creationId xmlns:p14="http://schemas.microsoft.com/office/powerpoint/2010/main" val="14597470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BB7E6E-D82E-4FFB-A5FD-C07A6CD7E007}"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D80CF-8118-4817-8BE3-F5B5AB7D3F54}"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22068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BB7E6E-D82E-4FFB-A5FD-C07A6CD7E007}"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D80CF-8118-4817-8BE3-F5B5AB7D3F54}"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71391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BB7E6E-D82E-4FFB-A5FD-C07A6CD7E007}"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D80CF-8118-4817-8BE3-F5B5AB7D3F54}"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64605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BB7E6E-D82E-4FFB-A5FD-C07A6CD7E007}"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D80CF-8118-4817-8BE3-F5B5AB7D3F54}"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7515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BB7E6E-D82E-4FFB-A5FD-C07A6CD7E007}"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D80CF-8118-4817-8BE3-F5B5AB7D3F54}" type="slidenum">
              <a:rPr lang="en-US" smtClean="0"/>
              <a:t>‹#›</a:t>
            </a:fld>
            <a:endParaRPr lang="en-US"/>
          </a:p>
        </p:txBody>
      </p:sp>
    </p:spTree>
    <p:extLst>
      <p:ext uri="{BB962C8B-B14F-4D97-AF65-F5344CB8AC3E}">
        <p14:creationId xmlns:p14="http://schemas.microsoft.com/office/powerpoint/2010/main" val="2390732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BB7E6E-D82E-4FFB-A5FD-C07A6CD7E007}"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D80CF-8118-4817-8BE3-F5B5AB7D3F54}"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9495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BB7E6E-D82E-4FFB-A5FD-C07A6CD7E007}" type="datetimeFigureOut">
              <a:rPr lang="en-US" smtClean="0"/>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7D80CF-8118-4817-8BE3-F5B5AB7D3F54}" type="slidenum">
              <a:rPr lang="en-US" smtClean="0"/>
              <a:t>‹#›</a:t>
            </a:fld>
            <a:endParaRPr lang="en-US"/>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6345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BB7E6E-D82E-4FFB-A5FD-C07A6CD7E007}" type="datetimeFigureOut">
              <a:rPr lang="en-US" smtClean="0"/>
              <a:t>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D80CF-8118-4817-8BE3-F5B5AB7D3F54}"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5914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BB7E6E-D82E-4FFB-A5FD-C07A6CD7E007}" type="datetimeFigureOut">
              <a:rPr lang="en-US" smtClean="0"/>
              <a:t>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7D80CF-8118-4817-8BE3-F5B5AB7D3F54}"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0426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BB7E6E-D82E-4FFB-A5FD-C07A6CD7E007}" type="datetimeFigureOut">
              <a:rPr lang="en-US" smtClean="0"/>
              <a:t>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7D80CF-8118-4817-8BE3-F5B5AB7D3F54}" type="slidenum">
              <a:rPr lang="en-US" smtClean="0"/>
              <a:t>‹#›</a:t>
            </a:fld>
            <a:endParaRPr lang="en-US"/>
          </a:p>
        </p:txBody>
      </p:sp>
    </p:spTree>
    <p:extLst>
      <p:ext uri="{BB962C8B-B14F-4D97-AF65-F5344CB8AC3E}">
        <p14:creationId xmlns:p14="http://schemas.microsoft.com/office/powerpoint/2010/main" val="3247806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BB7E6E-D82E-4FFB-A5FD-C07A6CD7E007}" type="datetimeFigureOut">
              <a:rPr lang="en-US" smtClean="0"/>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7D80CF-8118-4817-8BE3-F5B5AB7D3F54}"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4471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BB7E6E-D82E-4FFB-A5FD-C07A6CD7E007}" type="datetimeFigureOut">
              <a:rPr lang="en-US" smtClean="0"/>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7D80CF-8118-4817-8BE3-F5B5AB7D3F54}" type="slidenum">
              <a:rPr lang="en-US" smtClean="0"/>
              <a:t>‹#›</a:t>
            </a:fld>
            <a:endParaRPr lang="en-US"/>
          </a:p>
        </p:txBody>
      </p:sp>
    </p:spTree>
    <p:extLst>
      <p:ext uri="{BB962C8B-B14F-4D97-AF65-F5344CB8AC3E}">
        <p14:creationId xmlns:p14="http://schemas.microsoft.com/office/powerpoint/2010/main" val="1007965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ABB7E6E-D82E-4FFB-A5FD-C07A6CD7E007}" type="datetimeFigureOut">
              <a:rPr lang="en-US" smtClean="0"/>
              <a:t>1/7/2025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A7D80CF-8118-4817-8BE3-F5B5AB7D3F54}" type="slidenum">
              <a:rPr lang="en-US" smtClean="0"/>
              <a:t>‹#›</a:t>
            </a:fld>
            <a:endParaRPr lang="en-US"/>
          </a:p>
        </p:txBody>
      </p:sp>
    </p:spTree>
    <p:extLst>
      <p:ext uri="{BB962C8B-B14F-4D97-AF65-F5344CB8AC3E}">
        <p14:creationId xmlns:p14="http://schemas.microsoft.com/office/powerpoint/2010/main" val="3881771025"/>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56574-A900-C836-253C-8AF3960F357C}"/>
              </a:ext>
            </a:extLst>
          </p:cNvPr>
          <p:cNvSpPr>
            <a:spLocks noGrp="1"/>
          </p:cNvSpPr>
          <p:nvPr>
            <p:ph type="ctrTitle"/>
          </p:nvPr>
        </p:nvSpPr>
        <p:spPr>
          <a:xfrm>
            <a:off x="2692398" y="1741251"/>
            <a:ext cx="6815669" cy="1645413"/>
          </a:xfrm>
        </p:spPr>
        <p:txBody>
          <a:bodyPr/>
          <a:lstStyle/>
          <a:p>
            <a:r>
              <a:rPr lang="en-US" sz="4800" dirty="0">
                <a:latin typeface="Bookman Old Style" panose="02050604050505020204" pitchFamily="18" charset="0"/>
              </a:rPr>
              <a:t>VCS-Inc. Wellness Coaching Services</a:t>
            </a:r>
          </a:p>
        </p:txBody>
      </p:sp>
      <p:sp>
        <p:nvSpPr>
          <p:cNvPr id="3" name="Subtitle 2">
            <a:extLst>
              <a:ext uri="{FF2B5EF4-FFF2-40B4-BE49-F238E27FC236}">
                <a16:creationId xmlns:a16="http://schemas.microsoft.com/office/drawing/2014/main" id="{AC755728-0CB8-1015-34A4-9BBC776E958F}"/>
              </a:ext>
            </a:extLst>
          </p:cNvPr>
          <p:cNvSpPr>
            <a:spLocks noGrp="1"/>
          </p:cNvSpPr>
          <p:nvPr>
            <p:ph type="subTitle" idx="1"/>
          </p:nvPr>
        </p:nvSpPr>
        <p:spPr/>
        <p:txBody>
          <a:bodyPr>
            <a:normAutofit/>
          </a:bodyPr>
          <a:lstStyle/>
          <a:p>
            <a:r>
              <a:rPr lang="en-US" sz="3600" dirty="0">
                <a:latin typeface="Bookman Old Style" panose="02050604050505020204" pitchFamily="18" charset="0"/>
              </a:rPr>
              <a:t>Lesson 11 </a:t>
            </a:r>
          </a:p>
        </p:txBody>
      </p:sp>
    </p:spTree>
    <p:extLst>
      <p:ext uri="{BB962C8B-B14F-4D97-AF65-F5344CB8AC3E}">
        <p14:creationId xmlns:p14="http://schemas.microsoft.com/office/powerpoint/2010/main" val="4240471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12FA5-FB43-55C6-4E96-EFF4A3EF0F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BD6BD5-640F-1658-51F2-328BAD039706}"/>
              </a:ext>
            </a:extLst>
          </p:cNvPr>
          <p:cNvSpPr>
            <a:spLocks noGrp="1"/>
          </p:cNvSpPr>
          <p:nvPr>
            <p:ph type="title"/>
          </p:nvPr>
        </p:nvSpPr>
        <p:spPr/>
        <p:txBody>
          <a:bodyPr/>
          <a:lstStyle/>
          <a:p>
            <a:r>
              <a:rPr lang="en-US" b="1" dirty="0">
                <a:latin typeface="Bookman Old Style" panose="02050604050505020204" pitchFamily="18" charset="0"/>
              </a:rPr>
              <a:t>Endings</a:t>
            </a:r>
          </a:p>
        </p:txBody>
      </p:sp>
      <p:sp>
        <p:nvSpPr>
          <p:cNvPr id="3" name="Content Placeholder 2">
            <a:extLst>
              <a:ext uri="{FF2B5EF4-FFF2-40B4-BE49-F238E27FC236}">
                <a16:creationId xmlns:a16="http://schemas.microsoft.com/office/drawing/2014/main" id="{B722002A-2ABF-8E01-978D-3BF2A7EEC84D}"/>
              </a:ext>
            </a:extLst>
          </p:cNvPr>
          <p:cNvSpPr>
            <a:spLocks noGrp="1"/>
          </p:cNvSpPr>
          <p:nvPr>
            <p:ph idx="1"/>
          </p:nvPr>
        </p:nvSpPr>
        <p:spPr/>
        <p:txBody>
          <a:bodyPr>
            <a:normAutofit fontScale="92500"/>
          </a:bodyPr>
          <a:lstStyle/>
          <a:p>
            <a:pPr algn="just">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Clients should be able to end the sessions when they are confident that they are seeing consistent growth and know how to maintain that momentum. You don’t have to get  them to a “perfect place”. They were never in a perfect place before they first came to you, and yet there was a time when they didn’t need help. You can end with the knowledge that you have an open-door policy, and they can return if needed for a tune-up session. Don’t send a message that you don’t believe the client can maintain success without you to support them. Self-efficacy killer. </a:t>
            </a:r>
          </a:p>
          <a:p>
            <a:pPr algn="just">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Relapse prevention session/follow-up sessions reassure the problem-focused professional more than the client. </a:t>
            </a:r>
          </a:p>
          <a:p>
            <a:pPr algn="just">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Certificates – with a number of compliments on them, or the miracle image, or some other validating message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endParaRPr lang="en-US" dirty="0">
              <a:latin typeface="Bookman Old Style" panose="02050604050505020204" pitchFamily="18" charset="0"/>
            </a:endParaRPr>
          </a:p>
        </p:txBody>
      </p:sp>
    </p:spTree>
    <p:extLst>
      <p:ext uri="{BB962C8B-B14F-4D97-AF65-F5344CB8AC3E}">
        <p14:creationId xmlns:p14="http://schemas.microsoft.com/office/powerpoint/2010/main" val="1308987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Bookman Old Style" panose="02050604050505020204" pitchFamily="18" charset="0"/>
              </a:rPr>
              <a:t>Celebrating Success</a:t>
            </a:r>
          </a:p>
        </p:txBody>
      </p:sp>
    </p:spTree>
    <p:extLst>
      <p:ext uri="{BB962C8B-B14F-4D97-AF65-F5344CB8AC3E}">
        <p14:creationId xmlns:p14="http://schemas.microsoft.com/office/powerpoint/2010/main" val="3021643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C9649-7EC2-0442-3E24-8EF7070F78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AFA932-7552-B353-DC0E-C79317A130A6}"/>
              </a:ext>
            </a:extLst>
          </p:cNvPr>
          <p:cNvSpPr>
            <a:spLocks noGrp="1"/>
          </p:cNvSpPr>
          <p:nvPr>
            <p:ph type="title"/>
          </p:nvPr>
        </p:nvSpPr>
        <p:spPr/>
        <p:txBody>
          <a:bodyPr/>
          <a:lstStyle/>
          <a:p>
            <a:r>
              <a:rPr lang="en-US" sz="4400" b="1" kern="100" dirty="0">
                <a:effectLst/>
                <a:latin typeface="Bookman Old Style" panose="02050604050505020204" pitchFamily="18" charset="0"/>
                <a:ea typeface="Aptos" panose="020B0004020202020204" pitchFamily="34" charset="0"/>
                <a:cs typeface="Times New Roman" panose="02020603050405020304" pitchFamily="18" charset="0"/>
              </a:rPr>
              <a:t>Celebrating success</a:t>
            </a:r>
            <a:endParaRPr lang="en-US" b="1"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44C47322-6E32-E503-47CF-0A6839351819}"/>
              </a:ext>
            </a:extLst>
          </p:cNvPr>
          <p:cNvSpPr>
            <a:spLocks noGrp="1"/>
          </p:cNvSpPr>
          <p:nvPr>
            <p:ph idx="1"/>
          </p:nvPr>
        </p:nvSpPr>
        <p:spPr>
          <a:xfrm>
            <a:off x="644577" y="2428408"/>
            <a:ext cx="10747948" cy="3447460"/>
          </a:xfrm>
        </p:spPr>
        <p:txBody>
          <a:bodyPr>
            <a:noAutofit/>
          </a:bodyPr>
          <a:lstStyle/>
          <a:p>
            <a:pPr marL="57150" marR="0" indent="-342900" algn="just">
              <a:lnSpc>
                <a:spcPct val="115000"/>
              </a:lnSpc>
              <a:spcAft>
                <a:spcPts val="800"/>
              </a:spcAft>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Ask at the beginning how the client would like to celebrate when he or she has reached the goal. At the last session, the professional can come back to this.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57150" marR="0" indent="-342900" algn="just">
              <a:lnSpc>
                <a:spcPct val="115000"/>
              </a:lnSpc>
              <a:spcAft>
                <a:spcPts val="800"/>
              </a:spcAft>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The client celebrates the conclusion of the sessions with cake, flowers and snacks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57150" marR="0" indent="-342900" algn="just">
              <a:lnSpc>
                <a:spcPct val="115000"/>
              </a:lnSpc>
              <a:spcAft>
                <a:spcPts val="800"/>
              </a:spcAft>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The professional asks whom the client will celebrate his or her victory over the problem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57150" marR="0" indent="-342900" algn="just">
              <a:lnSpc>
                <a:spcPct val="115000"/>
              </a:lnSpc>
              <a:spcAft>
                <a:spcPts val="800"/>
              </a:spcAft>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The professional asks who the client would like to invite to a victory party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57150" marR="0" indent="-342900" algn="just">
              <a:lnSpc>
                <a:spcPct val="115000"/>
              </a:lnSpc>
              <a:spcAft>
                <a:spcPts val="800"/>
              </a:spcAft>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The professional asks what the client will say at the speech that he or she will give at the party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57150" marR="0" indent="-342900" algn="just">
              <a:lnSpc>
                <a:spcPct val="115000"/>
              </a:lnSpc>
              <a:spcAft>
                <a:spcPts val="800"/>
              </a:spcAft>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The professional asks each family member to pay a compliment to the other members of the family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endParaRPr lang="en-US" sz="1800" dirty="0">
              <a:latin typeface="Bookman Old Style" panose="02050604050505020204" pitchFamily="18" charset="0"/>
            </a:endParaRPr>
          </a:p>
        </p:txBody>
      </p:sp>
    </p:spTree>
    <p:extLst>
      <p:ext uri="{BB962C8B-B14F-4D97-AF65-F5344CB8AC3E}">
        <p14:creationId xmlns:p14="http://schemas.microsoft.com/office/powerpoint/2010/main" val="2664465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62E774-931B-3A43-06BF-1AFF053411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214770-A4B3-B924-60A5-F4D6057EB866}"/>
              </a:ext>
            </a:extLst>
          </p:cNvPr>
          <p:cNvSpPr>
            <a:spLocks noGrp="1"/>
          </p:cNvSpPr>
          <p:nvPr>
            <p:ph type="title"/>
          </p:nvPr>
        </p:nvSpPr>
        <p:spPr/>
        <p:txBody>
          <a:bodyPr>
            <a:normAutofit/>
          </a:bodyPr>
          <a:lstStyle/>
          <a:p>
            <a:r>
              <a:rPr lang="en-US" sz="5400" b="1" kern="100" dirty="0">
                <a:effectLst/>
                <a:latin typeface="Bookman Old Style" panose="02050604050505020204" pitchFamily="18" charset="0"/>
                <a:ea typeface="Aptos" panose="020B0004020202020204" pitchFamily="34" charset="0"/>
                <a:cs typeface="Times New Roman" panose="02020603050405020304" pitchFamily="18" charset="0"/>
              </a:rPr>
              <a:t>Drawings or letters</a:t>
            </a:r>
            <a:endParaRPr lang="en-US" sz="5400" b="1"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4BE9817F-AC29-D5AC-EAA4-C9CC37079955}"/>
              </a:ext>
            </a:extLst>
          </p:cNvPr>
          <p:cNvSpPr>
            <a:spLocks noGrp="1"/>
          </p:cNvSpPr>
          <p:nvPr>
            <p:ph idx="1"/>
          </p:nvPr>
        </p:nvSpPr>
        <p:spPr>
          <a:xfrm>
            <a:off x="1295401" y="2923082"/>
            <a:ext cx="9601196" cy="2952786"/>
          </a:xfrm>
        </p:spPr>
        <p:txBody>
          <a:bodyPr/>
          <a:lstStyle/>
          <a:p>
            <a:pPr marL="0" marR="0" algn="just">
              <a:lnSpc>
                <a:spcPct val="115000"/>
              </a:lnSpc>
              <a:spcAft>
                <a:spcPts val="800"/>
              </a:spcAft>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The professional writes the client a letter outlining his or her goal, the steps he or she has taken towards achieving the goal, and his or her successes, complimenting the client.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15000"/>
              </a:lnSpc>
              <a:spcAft>
                <a:spcPts val="800"/>
              </a:spcAft>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The client makes a drawing of the situation at the beginning of the sessions and another one at the end.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15000"/>
              </a:lnSpc>
              <a:spcAft>
                <a:spcPts val="800"/>
              </a:spcAft>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The client makes a recipes for success booklet filled with descriptions of how the client has brought about successes in his or her life.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endParaRPr lang="en-US" dirty="0">
              <a:latin typeface="Bookman Old Style" panose="02050604050505020204" pitchFamily="18" charset="0"/>
            </a:endParaRPr>
          </a:p>
        </p:txBody>
      </p:sp>
    </p:spTree>
    <p:extLst>
      <p:ext uri="{BB962C8B-B14F-4D97-AF65-F5344CB8AC3E}">
        <p14:creationId xmlns:p14="http://schemas.microsoft.com/office/powerpoint/2010/main" val="2754457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D1B2F-C80B-7F07-5570-908D09FD7B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57E354-3E94-DD13-2143-DDF79D973AB2}"/>
              </a:ext>
            </a:extLst>
          </p:cNvPr>
          <p:cNvSpPr>
            <a:spLocks noGrp="1"/>
          </p:cNvSpPr>
          <p:nvPr>
            <p:ph type="title"/>
          </p:nvPr>
        </p:nvSpPr>
        <p:spPr/>
        <p:txBody>
          <a:bodyPr>
            <a:normAutofit/>
          </a:bodyPr>
          <a:lstStyle/>
          <a:p>
            <a:r>
              <a:rPr lang="en-US" sz="5400" b="1" kern="100" dirty="0">
                <a:effectLst/>
                <a:latin typeface="Bookman Old Style" panose="02050604050505020204" pitchFamily="18" charset="0"/>
                <a:ea typeface="Aptos" panose="020B0004020202020204" pitchFamily="34" charset="0"/>
                <a:cs typeface="Times New Roman" panose="02020603050405020304" pitchFamily="18" charset="0"/>
              </a:rPr>
              <a:t>Symbols:</a:t>
            </a:r>
            <a:endParaRPr lang="en-US" sz="5400" b="1"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652A793D-2DEC-2749-DDD1-1BC6FAAF713D}"/>
              </a:ext>
            </a:extLst>
          </p:cNvPr>
          <p:cNvSpPr>
            <a:spLocks noGrp="1"/>
          </p:cNvSpPr>
          <p:nvPr>
            <p:ph idx="1"/>
          </p:nvPr>
        </p:nvSpPr>
        <p:spPr/>
        <p:txBody>
          <a:bodyPr>
            <a:normAutofit fontScale="92500" lnSpcReduction="10000"/>
          </a:bodyPr>
          <a:lstStyle/>
          <a:p>
            <a:pPr marL="0" marR="0" algn="just">
              <a:lnSpc>
                <a:spcPct val="115000"/>
              </a:lnSpc>
              <a:spcAft>
                <a:spcPts val="800"/>
              </a:spcAft>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The professional gives the client a transitional object. A cuddly toy, a mascot, a magic wand, etc. that symbolizes their effort/journey.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15000"/>
              </a:lnSpc>
              <a:spcAft>
                <a:spcPts val="800"/>
              </a:spcAft>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The professional has the client chose a symbol for his or her victory and draw or make it.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15000"/>
              </a:lnSpc>
              <a:spcAft>
                <a:spcPts val="800"/>
              </a:spcAft>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The professional or client makes a small plaque with a maxim or motto on it that symbolizes the client’s success.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15000"/>
              </a:lnSpc>
              <a:spcAft>
                <a:spcPts val="800"/>
              </a:spcAft>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The professional gives the client a mug with a cool saying</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15000"/>
              </a:lnSpc>
              <a:spcAft>
                <a:spcPts val="800"/>
              </a:spcAft>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The client comes up with a magic spell, prayer or affirmation for things to continue to go well</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endParaRPr lang="en-US" dirty="0">
              <a:latin typeface="Bookman Old Style" panose="02050604050505020204" pitchFamily="18" charset="0"/>
            </a:endParaRPr>
          </a:p>
        </p:txBody>
      </p:sp>
    </p:spTree>
    <p:extLst>
      <p:ext uri="{BB962C8B-B14F-4D97-AF65-F5344CB8AC3E}">
        <p14:creationId xmlns:p14="http://schemas.microsoft.com/office/powerpoint/2010/main" val="1793633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87B55-0808-D4BB-F4E5-8FEAE53193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72D902-6181-333A-7AC1-F9C95F49F6B9}"/>
              </a:ext>
            </a:extLst>
          </p:cNvPr>
          <p:cNvSpPr>
            <a:spLocks noGrp="1"/>
          </p:cNvSpPr>
          <p:nvPr>
            <p:ph type="title"/>
          </p:nvPr>
        </p:nvSpPr>
        <p:spPr/>
        <p:txBody>
          <a:bodyPr>
            <a:normAutofit/>
          </a:bodyPr>
          <a:lstStyle/>
          <a:p>
            <a:r>
              <a:rPr lang="en-US" sz="5400" b="1" kern="100" dirty="0">
                <a:effectLst/>
                <a:latin typeface="Bookman Old Style" panose="02050604050505020204" pitchFamily="18" charset="0"/>
                <a:ea typeface="Aptos" panose="020B0004020202020204" pitchFamily="34" charset="0"/>
                <a:cs typeface="Times New Roman" panose="02020603050405020304" pitchFamily="18" charset="0"/>
              </a:rPr>
              <a:t>The client’s expertise</a:t>
            </a:r>
            <a:endParaRPr lang="en-US" sz="5400" b="1"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6DF5B597-AD7A-618B-BCC0-E18CFDB1AC8C}"/>
              </a:ext>
            </a:extLst>
          </p:cNvPr>
          <p:cNvSpPr>
            <a:spLocks noGrp="1"/>
          </p:cNvSpPr>
          <p:nvPr>
            <p:ph idx="1"/>
          </p:nvPr>
        </p:nvSpPr>
        <p:spPr/>
        <p:txBody>
          <a:bodyPr/>
          <a:lstStyle/>
          <a:p>
            <a:pPr marL="0" marR="0" algn="just">
              <a:lnSpc>
                <a:spcPct val="115000"/>
              </a:lnSpc>
              <a:spcAft>
                <a:spcPts val="800"/>
              </a:spcAft>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The professional asks what the most important tip is that the client has for the next client who experiences the same problems.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15000"/>
              </a:lnSpc>
              <a:spcAft>
                <a:spcPts val="800"/>
              </a:spcAft>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The professional asks permission to consult the client as an expert if he or she finds him or herself at a loss during a similar treatment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15000"/>
              </a:lnSpc>
              <a:spcAft>
                <a:spcPts val="800"/>
              </a:spcAft>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The professional asks what the client would have to do to ensure that things go badly for him again as quickly as possible. </a:t>
            </a:r>
            <a:endParaRPr lang="en-US" sz="1800" kern="100" dirty="0">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15000"/>
              </a:lnSpc>
              <a:spcAft>
                <a:spcPts val="800"/>
              </a:spcAft>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The professional asks what the most important thing is that the client has learned about him or herself and is therefore worth remembering.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endParaRPr lang="en-US" dirty="0">
              <a:latin typeface="Bookman Old Style" panose="02050604050505020204" pitchFamily="18" charset="0"/>
            </a:endParaRPr>
          </a:p>
        </p:txBody>
      </p:sp>
    </p:spTree>
    <p:extLst>
      <p:ext uri="{BB962C8B-B14F-4D97-AF65-F5344CB8AC3E}">
        <p14:creationId xmlns:p14="http://schemas.microsoft.com/office/powerpoint/2010/main" val="1420869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9CBF9-4E86-7A0C-2024-4CC50C267A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861471-5035-56D2-D38B-B4C4DA5EBA28}"/>
              </a:ext>
            </a:extLst>
          </p:cNvPr>
          <p:cNvSpPr>
            <a:spLocks noGrp="1"/>
          </p:cNvSpPr>
          <p:nvPr>
            <p:ph type="title"/>
          </p:nvPr>
        </p:nvSpPr>
        <p:spPr/>
        <p:txBody>
          <a:bodyPr/>
          <a:lstStyle/>
          <a:p>
            <a:r>
              <a:rPr lang="en-US" b="1" dirty="0">
                <a:latin typeface="Bookman Old Style" panose="02050604050505020204" pitchFamily="18" charset="0"/>
              </a:rPr>
              <a:t>The Client’s Expertise</a:t>
            </a:r>
          </a:p>
        </p:txBody>
      </p:sp>
      <p:sp>
        <p:nvSpPr>
          <p:cNvPr id="3" name="Content Placeholder 2">
            <a:extLst>
              <a:ext uri="{FF2B5EF4-FFF2-40B4-BE49-F238E27FC236}">
                <a16:creationId xmlns:a16="http://schemas.microsoft.com/office/drawing/2014/main" id="{31350277-FD78-702C-4888-4771D0797BE4}"/>
              </a:ext>
            </a:extLst>
          </p:cNvPr>
          <p:cNvSpPr>
            <a:spLocks noGrp="1"/>
          </p:cNvSpPr>
          <p:nvPr>
            <p:ph idx="1"/>
          </p:nvPr>
        </p:nvSpPr>
        <p:spPr>
          <a:xfrm>
            <a:off x="1295401" y="3429000"/>
            <a:ext cx="9601196" cy="2446868"/>
          </a:xfrm>
        </p:spPr>
        <p:txBody>
          <a:bodyPr/>
          <a:lstStyle/>
          <a:p>
            <a:pPr marL="0" marR="0" algn="just">
              <a:lnSpc>
                <a:spcPct val="115000"/>
              </a:lnSpc>
              <a:spcAft>
                <a:spcPts val="800"/>
              </a:spcAft>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The professional asks what the client will have achieved in 1 (5,10) year(s) if he or she continues on the right path.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15000"/>
              </a:lnSpc>
              <a:spcAft>
                <a:spcPts val="800"/>
              </a:spcAft>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The professional makes a follow-up appointment so that the client can come tell him or her what is going well and what is going better.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endParaRPr lang="en-US" dirty="0">
              <a:latin typeface="Bookman Old Style" panose="02050604050505020204" pitchFamily="18" charset="0"/>
            </a:endParaRPr>
          </a:p>
        </p:txBody>
      </p:sp>
    </p:spTree>
    <p:extLst>
      <p:ext uri="{BB962C8B-B14F-4D97-AF65-F5344CB8AC3E}">
        <p14:creationId xmlns:p14="http://schemas.microsoft.com/office/powerpoint/2010/main" val="3916693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Bookman Old Style" panose="02050604050505020204" pitchFamily="18" charset="0"/>
              </a:rPr>
              <a:t>Thoughts on failure to achieve change &amp; relapse.</a:t>
            </a:r>
          </a:p>
        </p:txBody>
      </p:sp>
    </p:spTree>
    <p:extLst>
      <p:ext uri="{BB962C8B-B14F-4D97-AF65-F5344CB8AC3E}">
        <p14:creationId xmlns:p14="http://schemas.microsoft.com/office/powerpoint/2010/main" val="1187144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Bookman Old Style" panose="02050604050505020204" pitchFamily="18" charset="0"/>
              </a:rPr>
              <a:t>How would  you define “successful behavioral change”?</a:t>
            </a:r>
          </a:p>
        </p:txBody>
      </p:sp>
    </p:spTree>
    <p:extLst>
      <p:ext uri="{BB962C8B-B14F-4D97-AF65-F5344CB8AC3E}">
        <p14:creationId xmlns:p14="http://schemas.microsoft.com/office/powerpoint/2010/main" val="1473401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Bookman Old Style" panose="02050604050505020204" pitchFamily="18" charset="0"/>
              </a:rPr>
              <a:t>How would you define “relapse”?</a:t>
            </a:r>
          </a:p>
        </p:txBody>
      </p:sp>
    </p:spTree>
    <p:extLst>
      <p:ext uri="{BB962C8B-B14F-4D97-AF65-F5344CB8AC3E}">
        <p14:creationId xmlns:p14="http://schemas.microsoft.com/office/powerpoint/2010/main" val="4008180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62929-1228-17DF-960A-39B1C8FC2CD7}"/>
              </a:ext>
            </a:extLst>
          </p:cNvPr>
          <p:cNvSpPr>
            <a:spLocks noGrp="1"/>
          </p:cNvSpPr>
          <p:nvPr>
            <p:ph type="title"/>
          </p:nvPr>
        </p:nvSpPr>
        <p:spPr/>
        <p:txBody>
          <a:bodyPr>
            <a:normAutofit/>
          </a:bodyPr>
          <a:lstStyle/>
          <a:p>
            <a:r>
              <a:rPr lang="en-US" sz="5400" b="1" dirty="0">
                <a:latin typeface="Bookman Old Style" panose="02050604050505020204" pitchFamily="18" charset="0"/>
              </a:rPr>
              <a:t>Endings</a:t>
            </a:r>
            <a:endParaRPr lang="en-US" sz="5400" dirty="0"/>
          </a:p>
        </p:txBody>
      </p:sp>
    </p:spTree>
    <p:extLst>
      <p:ext uri="{BB962C8B-B14F-4D97-AF65-F5344CB8AC3E}">
        <p14:creationId xmlns:p14="http://schemas.microsoft.com/office/powerpoint/2010/main" val="3330391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C7B9-2D55-F64D-2D79-631B2AF68332}"/>
              </a:ext>
            </a:extLst>
          </p:cNvPr>
          <p:cNvSpPr>
            <a:spLocks noGrp="1"/>
          </p:cNvSpPr>
          <p:nvPr>
            <p:ph type="title"/>
          </p:nvPr>
        </p:nvSpPr>
        <p:spPr>
          <a:xfrm>
            <a:off x="2015069" y="1232848"/>
            <a:ext cx="8158688" cy="2342272"/>
          </a:xfrm>
        </p:spPr>
        <p:txBody>
          <a:bodyPr>
            <a:noAutofit/>
          </a:bodyPr>
          <a:lstStyle/>
          <a:p>
            <a:r>
              <a:rPr lang="en-US" sz="4800" b="1" dirty="0">
                <a:latin typeface="Bookman Old Style" panose="02050604050505020204" pitchFamily="18" charset="0"/>
              </a:rPr>
              <a:t>The Relationship Between Automatization &amp; Relapse</a:t>
            </a:r>
          </a:p>
        </p:txBody>
      </p:sp>
    </p:spTree>
    <p:extLst>
      <p:ext uri="{BB962C8B-B14F-4D97-AF65-F5344CB8AC3E}">
        <p14:creationId xmlns:p14="http://schemas.microsoft.com/office/powerpoint/2010/main" val="1404356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500191-CB80-9829-5691-F41D0BE716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0D57CD-4C20-684C-201A-8C79C7D304B4}"/>
              </a:ext>
            </a:extLst>
          </p:cNvPr>
          <p:cNvSpPr>
            <a:spLocks noGrp="1"/>
          </p:cNvSpPr>
          <p:nvPr>
            <p:ph type="title"/>
          </p:nvPr>
        </p:nvSpPr>
        <p:spPr/>
        <p:txBody>
          <a:bodyPr>
            <a:normAutofit fontScale="90000"/>
          </a:bodyPr>
          <a:lstStyle/>
          <a:p>
            <a:r>
              <a:rPr lang="en-US" sz="5400" b="1" dirty="0">
                <a:latin typeface="Bookman Old Style" panose="02050604050505020204" pitchFamily="18" charset="0"/>
              </a:rPr>
              <a:t>How </a:t>
            </a:r>
            <a:r>
              <a:rPr lang="en-US" sz="5400" b="1" dirty="0" err="1">
                <a:latin typeface="Bookman Old Style" panose="02050604050505020204" pitchFamily="18" charset="0"/>
              </a:rPr>
              <a:t>Automatization</a:t>
            </a:r>
            <a:r>
              <a:rPr lang="en-US" sz="5400" b="1" dirty="0">
                <a:latin typeface="Bookman Old Style" panose="02050604050505020204" pitchFamily="18" charset="0"/>
              </a:rPr>
              <a:t> Contributes to Relapse</a:t>
            </a:r>
          </a:p>
        </p:txBody>
      </p:sp>
      <p:sp>
        <p:nvSpPr>
          <p:cNvPr id="3" name="Content Placeholder 2">
            <a:extLst>
              <a:ext uri="{FF2B5EF4-FFF2-40B4-BE49-F238E27FC236}">
                <a16:creationId xmlns:a16="http://schemas.microsoft.com/office/drawing/2014/main" id="{F715BCD4-4708-4D79-7880-E4B28AD19BD9}"/>
              </a:ext>
            </a:extLst>
          </p:cNvPr>
          <p:cNvSpPr>
            <a:spLocks noGrp="1"/>
          </p:cNvSpPr>
          <p:nvPr>
            <p:ph idx="1"/>
          </p:nvPr>
        </p:nvSpPr>
        <p:spPr>
          <a:xfrm>
            <a:off x="1295401" y="2818150"/>
            <a:ext cx="9601196" cy="3057717"/>
          </a:xfrm>
        </p:spPr>
        <p:txBody>
          <a:bodyPr>
            <a:normAutofit fontScale="92500" lnSpcReduction="10000"/>
          </a:bodyPr>
          <a:lstStyle/>
          <a:p>
            <a:pPr algn="just">
              <a:buFont typeface="Wingdings" panose="05000000000000000000" pitchFamily="2" charset="2"/>
              <a:buChar char="§"/>
            </a:pPr>
            <a:r>
              <a:rPr lang="en-US" sz="1800" dirty="0">
                <a:latin typeface="Bookman Old Style" panose="02050604050505020204" pitchFamily="18" charset="0"/>
                <a:ea typeface="Aptos" panose="020B0004020202020204" pitchFamily="34" charset="0"/>
                <a:cs typeface="Times New Roman" panose="02020603050405020304" pitchFamily="18" charset="0"/>
              </a:rPr>
              <a:t>O</a:t>
            </a:r>
            <a:r>
              <a:rPr lang="en-US" sz="1800" dirty="0">
                <a:effectLst/>
                <a:latin typeface="Bookman Old Style" panose="02050604050505020204" pitchFamily="18" charset="0"/>
                <a:ea typeface="Aptos" panose="020B0004020202020204" pitchFamily="34" charset="0"/>
                <a:cs typeface="Times New Roman" panose="02020603050405020304" pitchFamily="18" charset="0"/>
              </a:rPr>
              <a:t>ur brains are predisposed to automatization. We naturally create habit loops to conserve mental energy and manage limited attention/focus and working memory. </a:t>
            </a:r>
          </a:p>
          <a:p>
            <a:pPr algn="just">
              <a:buFont typeface="Wingdings" panose="05000000000000000000" pitchFamily="2" charset="2"/>
              <a:buChar char="§"/>
            </a:pPr>
            <a:r>
              <a:rPr lang="en-US" sz="1800" b="1" i="1" dirty="0">
                <a:latin typeface="Bookman Old Style" panose="02050604050505020204" pitchFamily="18" charset="0"/>
                <a:ea typeface="Aptos" panose="020B0004020202020204" pitchFamily="34" charset="0"/>
                <a:cs typeface="Times New Roman" panose="02020603050405020304" pitchFamily="18" charset="0"/>
              </a:rPr>
              <a:t>M</a:t>
            </a:r>
            <a:r>
              <a:rPr lang="en-US" sz="1800" b="1" i="1" dirty="0">
                <a:effectLst/>
                <a:latin typeface="Bookman Old Style" panose="02050604050505020204" pitchFamily="18" charset="0"/>
                <a:ea typeface="Aptos" panose="020B0004020202020204" pitchFamily="34" charset="0"/>
                <a:cs typeface="Times New Roman" panose="02020603050405020304" pitchFamily="18" charset="0"/>
              </a:rPr>
              <a:t>ental programs</a:t>
            </a:r>
            <a:r>
              <a:rPr lang="en-US" sz="1800" dirty="0">
                <a:latin typeface="Bookman Old Style" panose="02050604050505020204" pitchFamily="18" charset="0"/>
                <a:ea typeface="Aptos" panose="020B0004020202020204" pitchFamily="34" charset="0"/>
                <a:cs typeface="Times New Roman" panose="02020603050405020304" pitchFamily="18" charset="0"/>
              </a:rPr>
              <a:t> (Habits), </a:t>
            </a:r>
            <a:r>
              <a:rPr lang="en-US" sz="1800" dirty="0">
                <a:effectLst/>
                <a:latin typeface="Bookman Old Style" panose="02050604050505020204" pitchFamily="18" charset="0"/>
                <a:ea typeface="Aptos" panose="020B0004020202020204" pitchFamily="34" charset="0"/>
                <a:cs typeface="Times New Roman" panose="02020603050405020304" pitchFamily="18" charset="0"/>
              </a:rPr>
              <a:t>once formed and automatized, remain stored in our memories forever. They can always be reactivated and take over the regulation of our behavior. </a:t>
            </a:r>
          </a:p>
          <a:p>
            <a:pPr algn="just">
              <a:buFont typeface="Wingdings" panose="05000000000000000000" pitchFamily="2" charset="2"/>
              <a:buChar char="§"/>
            </a:pPr>
            <a:r>
              <a:rPr lang="en-US" sz="1800" dirty="0">
                <a:latin typeface="Bookman Old Style" panose="02050604050505020204" pitchFamily="18" charset="0"/>
                <a:ea typeface="Aptos" panose="020B0004020202020204" pitchFamily="34" charset="0"/>
                <a:cs typeface="Times New Roman" panose="02020603050405020304" pitchFamily="18" charset="0"/>
              </a:rPr>
              <a:t>This </a:t>
            </a:r>
            <a:r>
              <a:rPr lang="en-US" sz="1800" dirty="0">
                <a:effectLst/>
                <a:latin typeface="Bookman Old Style" panose="02050604050505020204" pitchFamily="18" charset="0"/>
                <a:ea typeface="Aptos" panose="020B0004020202020204" pitchFamily="34" charset="0"/>
                <a:cs typeface="Times New Roman" panose="02020603050405020304" pitchFamily="18" charset="0"/>
              </a:rPr>
              <a:t>is why </a:t>
            </a:r>
            <a:r>
              <a:rPr lang="en-US" sz="1800" dirty="0">
                <a:latin typeface="Bookman Old Style" panose="02050604050505020204" pitchFamily="18" charset="0"/>
                <a:ea typeface="Aptos" panose="020B0004020202020204" pitchFamily="34" charset="0"/>
                <a:cs typeface="Times New Roman" panose="02020603050405020304" pitchFamily="18" charset="0"/>
              </a:rPr>
              <a:t>“</a:t>
            </a:r>
            <a:r>
              <a:rPr lang="en-US" sz="1800" b="1" i="1" u="sng" dirty="0">
                <a:effectLst/>
                <a:latin typeface="Bookman Old Style" panose="02050604050505020204" pitchFamily="18" charset="0"/>
                <a:ea typeface="Aptos" panose="020B0004020202020204" pitchFamily="34" charset="0"/>
                <a:cs typeface="Times New Roman" panose="02020603050405020304" pitchFamily="18" charset="0"/>
              </a:rPr>
              <a:t>successful</a:t>
            </a:r>
            <a:r>
              <a:rPr lang="en-US" sz="1800" u="sng" dirty="0">
                <a:effectLst/>
                <a:latin typeface="Bookman Old Style" panose="02050604050505020204" pitchFamily="18" charset="0"/>
                <a:ea typeface="Aptos" panose="020B0004020202020204" pitchFamily="34" charset="0"/>
                <a:cs typeface="Times New Roman" panose="02020603050405020304" pitchFamily="18" charset="0"/>
              </a:rPr>
              <a:t> </a:t>
            </a:r>
            <a:r>
              <a:rPr lang="en-US" sz="1800" b="1" i="1" u="sng" dirty="0">
                <a:effectLst/>
                <a:latin typeface="Bookman Old Style" panose="02050604050505020204" pitchFamily="18" charset="0"/>
                <a:ea typeface="Aptos" panose="020B0004020202020204" pitchFamily="34" charset="0"/>
                <a:cs typeface="Times New Roman" panose="02020603050405020304" pitchFamily="18" charset="0"/>
              </a:rPr>
              <a:t>behavioral change</a:t>
            </a:r>
            <a:r>
              <a:rPr lang="en-US" sz="1800" dirty="0">
                <a:effectLst/>
                <a:latin typeface="Bookman Old Style" panose="02050604050505020204" pitchFamily="18" charset="0"/>
                <a:ea typeface="Aptos" panose="020B0004020202020204" pitchFamily="34" charset="0"/>
                <a:cs typeface="Times New Roman" panose="02020603050405020304" pitchFamily="18" charset="0"/>
              </a:rPr>
              <a:t>” is often followed by relapse, according to SFI. </a:t>
            </a:r>
          </a:p>
          <a:p>
            <a:pPr algn="just">
              <a:buFont typeface="Wingdings" panose="05000000000000000000" pitchFamily="2" charset="2"/>
              <a:buChar char="§"/>
            </a:pPr>
            <a:r>
              <a:rPr lang="en-US" sz="1800" b="1" i="1" dirty="0">
                <a:effectLst/>
                <a:latin typeface="Bookman Old Style" panose="02050604050505020204" pitchFamily="18" charset="0"/>
                <a:ea typeface="Aptos" panose="020B0004020202020204" pitchFamily="34" charset="0"/>
                <a:cs typeface="Times New Roman" panose="02020603050405020304" pitchFamily="18" charset="0"/>
              </a:rPr>
              <a:t>Cognitive factors</a:t>
            </a:r>
            <a:r>
              <a:rPr lang="en-US" sz="1800" dirty="0">
                <a:effectLst/>
                <a:latin typeface="Bookman Old Style" panose="02050604050505020204" pitchFamily="18" charset="0"/>
                <a:ea typeface="Aptos" panose="020B0004020202020204" pitchFamily="34" charset="0"/>
                <a:cs typeface="Times New Roman" panose="02020603050405020304" pitchFamily="18" charset="0"/>
              </a:rPr>
              <a:t>, on the other hand, allow us to </a:t>
            </a:r>
            <a:r>
              <a:rPr lang="en-US" sz="1800" b="1" dirty="0">
                <a:effectLst/>
                <a:latin typeface="Bookman Old Style" panose="02050604050505020204" pitchFamily="18" charset="0"/>
                <a:ea typeface="Aptos" panose="020B0004020202020204" pitchFamily="34" charset="0"/>
                <a:cs typeface="Times New Roman" panose="02020603050405020304" pitchFamily="18" charset="0"/>
              </a:rPr>
              <a:t>ignore suffering or to believe that personal effort is unnecessary or impossible</a:t>
            </a:r>
            <a:r>
              <a:rPr lang="en-US" sz="1800" dirty="0">
                <a:effectLst/>
                <a:latin typeface="Bookman Old Style" panose="02050604050505020204" pitchFamily="18" charset="0"/>
                <a:ea typeface="Aptos" panose="020B0004020202020204" pitchFamily="34" charset="0"/>
                <a:cs typeface="Times New Roman" panose="02020603050405020304" pitchFamily="18" charset="0"/>
              </a:rPr>
              <a:t>. This involves limiting one’s goals, not submitting any, or keeping them vague, which prevents any unfavorable comparison with the here and now. (</a:t>
            </a:r>
            <a:r>
              <a:rPr lang="en-US" sz="1800" i="1" dirty="0">
                <a:latin typeface="Bookman Old Style" panose="02050604050505020204" pitchFamily="18" charset="0"/>
                <a:ea typeface="Aptos" panose="020B0004020202020204" pitchFamily="34" charset="0"/>
                <a:cs typeface="Times New Roman" panose="02020603050405020304" pitchFamily="18" charset="0"/>
              </a:rPr>
              <a:t>S</a:t>
            </a:r>
            <a:r>
              <a:rPr lang="en-US" sz="1800" i="1" dirty="0">
                <a:effectLst/>
                <a:latin typeface="Bookman Old Style" panose="02050604050505020204" pitchFamily="18" charset="0"/>
                <a:ea typeface="Aptos" panose="020B0004020202020204" pitchFamily="34" charset="0"/>
                <a:cs typeface="Times New Roman" panose="02020603050405020304" pitchFamily="18" charset="0"/>
              </a:rPr>
              <a:t>ee “Cognitive Factors” handout.</a:t>
            </a:r>
            <a:r>
              <a:rPr lang="en-US" sz="1800" dirty="0">
                <a:effectLst/>
                <a:latin typeface="Bookman Old Style" panose="02050604050505020204" pitchFamily="18" charset="0"/>
                <a:ea typeface="Aptos" panose="020B0004020202020204" pitchFamily="34" charset="0"/>
                <a:cs typeface="Times New Roman" panose="02020603050405020304" pitchFamily="18" charset="0"/>
              </a:rPr>
              <a:t>)</a:t>
            </a:r>
            <a:endParaRPr lang="en-US" dirty="0">
              <a:latin typeface="Bookman Old Style" panose="02050604050505020204" pitchFamily="18" charset="0"/>
            </a:endParaRPr>
          </a:p>
        </p:txBody>
      </p:sp>
    </p:spTree>
    <p:extLst>
      <p:ext uri="{BB962C8B-B14F-4D97-AF65-F5344CB8AC3E}">
        <p14:creationId xmlns:p14="http://schemas.microsoft.com/office/powerpoint/2010/main" val="26430727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51FB9-B72D-6E75-D511-E3690E3DE9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1835A9-ECCA-D866-78E2-024C51E2AEEA}"/>
              </a:ext>
            </a:extLst>
          </p:cNvPr>
          <p:cNvSpPr>
            <a:spLocks noGrp="1"/>
          </p:cNvSpPr>
          <p:nvPr>
            <p:ph type="title"/>
          </p:nvPr>
        </p:nvSpPr>
        <p:spPr/>
        <p:txBody>
          <a:bodyPr>
            <a:normAutofit fontScale="90000"/>
          </a:bodyPr>
          <a:lstStyle/>
          <a:p>
            <a:r>
              <a:rPr lang="en-US" b="1" dirty="0">
                <a:latin typeface="Bookman Old Style" panose="02050604050505020204" pitchFamily="18" charset="0"/>
              </a:rPr>
              <a:t>How </a:t>
            </a:r>
            <a:r>
              <a:rPr lang="en-US" b="1" dirty="0" err="1">
                <a:latin typeface="Bookman Old Style" panose="02050604050505020204" pitchFamily="18" charset="0"/>
              </a:rPr>
              <a:t>Automatization</a:t>
            </a:r>
            <a:r>
              <a:rPr lang="en-US" b="1" dirty="0">
                <a:latin typeface="Bookman Old Style" panose="02050604050505020204" pitchFamily="18" charset="0"/>
              </a:rPr>
              <a:t> Contributes to Relapse</a:t>
            </a:r>
          </a:p>
        </p:txBody>
      </p:sp>
      <p:sp>
        <p:nvSpPr>
          <p:cNvPr id="3" name="Content Placeholder 2">
            <a:extLst>
              <a:ext uri="{FF2B5EF4-FFF2-40B4-BE49-F238E27FC236}">
                <a16:creationId xmlns:a16="http://schemas.microsoft.com/office/drawing/2014/main" id="{C6E0A668-8E29-5A9E-E9D6-D339A07C0C25}"/>
              </a:ext>
            </a:extLst>
          </p:cNvPr>
          <p:cNvSpPr>
            <a:spLocks noGrp="1"/>
          </p:cNvSpPr>
          <p:nvPr>
            <p:ph idx="1"/>
          </p:nvPr>
        </p:nvSpPr>
        <p:spPr>
          <a:xfrm>
            <a:off x="644577" y="2428407"/>
            <a:ext cx="10942819" cy="3387501"/>
          </a:xfrm>
        </p:spPr>
        <p:txBody>
          <a:bodyPr>
            <a:noAutofit/>
          </a:bodyPr>
          <a:lstStyle/>
          <a:p>
            <a:pPr algn="just">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Another way to </a:t>
            </a:r>
            <a:r>
              <a:rPr lang="en-US" sz="1800" kern="100" dirty="0">
                <a:latin typeface="Bookman Old Style" panose="02050604050505020204" pitchFamily="18" charset="0"/>
                <a:ea typeface="Aptos" panose="020B0004020202020204" pitchFamily="34" charset="0"/>
                <a:cs typeface="Times New Roman" panose="02020603050405020304" pitchFamily="18" charset="0"/>
              </a:rPr>
              <a:t>re-start an old program (Trigger a Relapse) </a:t>
            </a: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is to </a:t>
            </a:r>
            <a:r>
              <a:rPr lang="en-US" sz="1800" b="1" kern="100" dirty="0">
                <a:effectLst/>
                <a:latin typeface="Bookman Old Style" panose="02050604050505020204" pitchFamily="18" charset="0"/>
                <a:ea typeface="Aptos" panose="020B0004020202020204" pitchFamily="34" charset="0"/>
                <a:cs typeface="Times New Roman" panose="02020603050405020304" pitchFamily="18" charset="0"/>
              </a:rPr>
              <a:t>devalue the preferred situation, telling oneself that “things aren’t all that bad right now”.</a:t>
            </a: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 </a:t>
            </a:r>
          </a:p>
          <a:p>
            <a:pPr algn="just">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Both tools serve to prevent or cancel out cognitive dissonance. </a:t>
            </a:r>
          </a:p>
          <a:p>
            <a:pPr algn="just">
              <a:buFont typeface="Wingdings" panose="05000000000000000000" pitchFamily="2" charset="2"/>
              <a:buChar char="§"/>
            </a:pPr>
            <a:r>
              <a:rPr lang="en-US" sz="1800" b="1" kern="100" dirty="0">
                <a:latin typeface="Bookman Old Style" panose="02050604050505020204" pitchFamily="18" charset="0"/>
                <a:ea typeface="Aptos" panose="020B0004020202020204" pitchFamily="34" charset="0"/>
                <a:cs typeface="Times New Roman" panose="02020603050405020304" pitchFamily="18" charset="0"/>
              </a:rPr>
              <a:t>Cognitive Dissonance </a:t>
            </a:r>
            <a:r>
              <a:rPr lang="en-US" sz="1800" kern="100" dirty="0">
                <a:latin typeface="Bookman Old Style" panose="02050604050505020204" pitchFamily="18" charset="0"/>
                <a:ea typeface="Aptos" panose="020B0004020202020204" pitchFamily="34" charset="0"/>
                <a:cs typeface="Times New Roman" panose="02020603050405020304" pitchFamily="18" charset="0"/>
              </a:rPr>
              <a:t>- </a:t>
            </a:r>
            <a:r>
              <a:rPr lang="en-US" sz="1800" dirty="0">
                <a:latin typeface="Bookman Old Style" panose="02050604050505020204" pitchFamily="18" charset="0"/>
              </a:rPr>
              <a:t>a state of discomfort that occurs when a person has two or more conflicting thoughts, beliefs, or behaviors</a:t>
            </a:r>
          </a:p>
          <a:p>
            <a:pPr algn="just">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A client experiencing Cognitive Dissonance who has demonstrated “Successful Behavior Change” has likely  not yet successfully changed their beliefs – if that is the case, the behavior change is not real, lasting change. It is temporary. It is acting. And how long can we keep a mask on before we want to remove it? </a:t>
            </a:r>
          </a:p>
          <a:p>
            <a:pPr algn="just">
              <a:buFont typeface="Wingdings" panose="05000000000000000000" pitchFamily="2" charset="2"/>
              <a:buChar char="§"/>
            </a:pPr>
            <a:r>
              <a:rPr lang="en-US" sz="1800" kern="100" dirty="0">
                <a:latin typeface="Bookman Old Style" panose="02050604050505020204" pitchFamily="18" charset="0"/>
                <a:ea typeface="Aptos" panose="020B0004020202020204" pitchFamily="34" charset="0"/>
                <a:cs typeface="Times New Roman" panose="02020603050405020304" pitchFamily="18" charset="0"/>
              </a:rPr>
              <a:t>What we see, then, is that it is not only our behaviors we automate, but our thoughts/associations/beliefs. We need to intervene at this habit level to create lasting change. </a:t>
            </a:r>
            <a:endParaRPr lang="en-US" sz="1800" kern="100" dirty="0">
              <a:effectLst/>
              <a:latin typeface="Bookman Old Style" panose="02050604050505020204" pitchFamily="18" charset="0"/>
              <a:ea typeface="Aptos" panose="020B0004020202020204" pitchFamily="34" charset="0"/>
              <a:cs typeface="Times New Roman" panose="02020603050405020304" pitchFamily="18" charset="0"/>
            </a:endParaRPr>
          </a:p>
          <a:p>
            <a:pPr algn="just"/>
            <a:endParaRPr lang="en-US" sz="1800" dirty="0">
              <a:latin typeface="Bookman Old Style" panose="02050604050505020204" pitchFamily="18" charset="0"/>
            </a:endParaRPr>
          </a:p>
        </p:txBody>
      </p:sp>
    </p:spTree>
    <p:extLst>
      <p:ext uri="{BB962C8B-B14F-4D97-AF65-F5344CB8AC3E}">
        <p14:creationId xmlns:p14="http://schemas.microsoft.com/office/powerpoint/2010/main" val="35362929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Bookman Old Style" panose="02050604050505020204" pitchFamily="18" charset="0"/>
              </a:rPr>
              <a:t>Other Factors Influencing Relapse</a:t>
            </a:r>
          </a:p>
        </p:txBody>
      </p:sp>
      <p:sp>
        <p:nvSpPr>
          <p:cNvPr id="3" name="Content Placeholder 2"/>
          <p:cNvSpPr>
            <a:spLocks noGrp="1"/>
          </p:cNvSpPr>
          <p:nvPr>
            <p:ph idx="1"/>
          </p:nvPr>
        </p:nvSpPr>
        <p:spPr>
          <a:xfrm>
            <a:off x="1295401" y="3192904"/>
            <a:ext cx="9601196" cy="2682963"/>
          </a:xfrm>
        </p:spPr>
        <p:txBody>
          <a:bodyPr>
            <a:normAutofit/>
          </a:bodyPr>
          <a:lstStyle/>
          <a:p>
            <a:pPr algn="just">
              <a:buFont typeface="Wingdings" panose="05000000000000000000" pitchFamily="2" charset="2"/>
              <a:buChar char="§"/>
            </a:pPr>
            <a:r>
              <a:rPr lang="en-US" sz="1800" kern="100" dirty="0">
                <a:latin typeface="Bookman Old Style" panose="02050604050505020204" pitchFamily="18" charset="0"/>
                <a:ea typeface="Aptos" panose="020B0004020202020204" pitchFamily="34" charset="0"/>
                <a:cs typeface="Times New Roman" panose="02020603050405020304" pitchFamily="18" charset="0"/>
              </a:rPr>
              <a:t>Yet another way to Trigger Relapse is to attribute failures to external factors, which precludes the motivation to change oneself. </a:t>
            </a:r>
          </a:p>
          <a:p>
            <a:pPr algn="just">
              <a:buFont typeface="Wingdings" panose="05000000000000000000" pitchFamily="2" charset="2"/>
              <a:buChar char="§"/>
            </a:pPr>
            <a:r>
              <a:rPr lang="en-US" sz="1800" kern="100" dirty="0">
                <a:latin typeface="Bookman Old Style" panose="02050604050505020204" pitchFamily="18" charset="0"/>
                <a:ea typeface="Aptos" panose="020B0004020202020204" pitchFamily="34" charset="0"/>
                <a:cs typeface="Times New Roman" panose="02020603050405020304" pitchFamily="18" charset="0"/>
              </a:rPr>
              <a:t>Finally, the single most determining factor in repeating, consolidating, and automatizing one’s behavior is social reinforcement. People like to belong to groups, which often serve to reinforce undesired behaviors; this is why many people do not even think about changing their behavior, unless they are willing to seek new sources of social support. </a:t>
            </a:r>
            <a:endParaRPr lang="en-US" sz="1800" kern="100" dirty="0">
              <a:latin typeface="Aptos" panose="020B0004020202020204" pitchFamily="34" charset="0"/>
              <a:ea typeface="Aptos" panose="020B0004020202020204" pitchFamily="34" charset="0"/>
              <a:cs typeface="Times New Roman" panose="02020603050405020304" pitchFamily="18" charset="0"/>
            </a:endParaRPr>
          </a:p>
          <a:p>
            <a:pPr algn="just"/>
            <a:endParaRPr lang="en-US" sz="1800" dirty="0">
              <a:latin typeface="Bookman Old Style" panose="02050604050505020204" pitchFamily="18" charset="0"/>
            </a:endParaRPr>
          </a:p>
        </p:txBody>
      </p:sp>
    </p:spTree>
    <p:extLst>
      <p:ext uri="{BB962C8B-B14F-4D97-AF65-F5344CB8AC3E}">
        <p14:creationId xmlns:p14="http://schemas.microsoft.com/office/powerpoint/2010/main" val="17484661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D50B24-8B15-CE98-6655-6006067408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3FA4E3-9004-3906-44F9-07E33C900107}"/>
              </a:ext>
            </a:extLst>
          </p:cNvPr>
          <p:cNvSpPr>
            <a:spLocks noGrp="1"/>
          </p:cNvSpPr>
          <p:nvPr>
            <p:ph type="title"/>
          </p:nvPr>
        </p:nvSpPr>
        <p:spPr/>
        <p:txBody>
          <a:bodyPr/>
          <a:lstStyle/>
          <a:p>
            <a:r>
              <a:rPr lang="en-US" b="1" dirty="0">
                <a:latin typeface="Bookman Old Style" panose="02050604050505020204" pitchFamily="18" charset="0"/>
              </a:rPr>
              <a:t>Unconditional Acceptance</a:t>
            </a:r>
          </a:p>
        </p:txBody>
      </p:sp>
      <p:sp>
        <p:nvSpPr>
          <p:cNvPr id="3" name="Content Placeholder 2">
            <a:extLst>
              <a:ext uri="{FF2B5EF4-FFF2-40B4-BE49-F238E27FC236}">
                <a16:creationId xmlns:a16="http://schemas.microsoft.com/office/drawing/2014/main" id="{54CCE608-5F72-DC18-A75B-9B57F68165C5}"/>
              </a:ext>
            </a:extLst>
          </p:cNvPr>
          <p:cNvSpPr>
            <a:spLocks noGrp="1"/>
          </p:cNvSpPr>
          <p:nvPr>
            <p:ph idx="1"/>
          </p:nvPr>
        </p:nvSpPr>
        <p:spPr/>
        <p:txBody>
          <a:bodyPr>
            <a:normAutofit lnSpcReduction="10000"/>
          </a:bodyPr>
          <a:lstStyle/>
          <a:p>
            <a:pPr algn="just">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One of the principles of motivational interviewing, positive psychology, coaching, etc. Is </a:t>
            </a:r>
            <a:r>
              <a:rPr lang="en-US" sz="1800" b="1" i="1" kern="100" dirty="0">
                <a:effectLst/>
                <a:latin typeface="Bookman Old Style" panose="02050604050505020204" pitchFamily="18" charset="0"/>
                <a:ea typeface="Aptos" panose="020B0004020202020204" pitchFamily="34" charset="0"/>
                <a:cs typeface="Times New Roman" panose="02020603050405020304" pitchFamily="18" charset="0"/>
              </a:rPr>
              <a:t>unconditional acceptance</a:t>
            </a: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 The professional develops a relationship with the client based on collaboration, individual responsibility, and freedom of behavioral choice. </a:t>
            </a:r>
          </a:p>
          <a:p>
            <a:pPr algn="just">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Miller and Rollnick argued that the prerequisites of approaching problem behavior in a non-moralizing way makes it difficult for professionals who are not willing or able to suspend their own (prejudiced) ideas about problem behavior to engage in motivational interviewing. The professional reacts empathetically, avoids discussion, and strengthens the client’s self-efficacy. </a:t>
            </a:r>
          </a:p>
          <a:p>
            <a:pPr algn="just">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Stable behavior change is attained if the extrinsic reinforcement gradually turns into an intrinsic one.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endParaRPr lang="en-US" dirty="0">
              <a:latin typeface="Bookman Old Style" panose="02050604050505020204" pitchFamily="18" charset="0"/>
            </a:endParaRPr>
          </a:p>
        </p:txBody>
      </p:sp>
    </p:spTree>
    <p:extLst>
      <p:ext uri="{BB962C8B-B14F-4D97-AF65-F5344CB8AC3E}">
        <p14:creationId xmlns:p14="http://schemas.microsoft.com/office/powerpoint/2010/main" val="7026497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Bookman Old Style" panose="02050604050505020204" pitchFamily="18" charset="0"/>
              </a:rPr>
              <a:t>Oh, say can you say..?</a:t>
            </a:r>
          </a:p>
        </p:txBody>
      </p:sp>
      <p:sp>
        <p:nvSpPr>
          <p:cNvPr id="3" name="Content Placeholder 2"/>
          <p:cNvSpPr>
            <a:spLocks noGrp="1"/>
          </p:cNvSpPr>
          <p:nvPr>
            <p:ph idx="1"/>
          </p:nvPr>
        </p:nvSpPr>
        <p:spPr>
          <a:xfrm>
            <a:off x="1295401" y="2848130"/>
            <a:ext cx="9601196" cy="3027737"/>
          </a:xfrm>
        </p:spPr>
        <p:txBody>
          <a:bodyPr>
            <a:normAutofit/>
          </a:bodyPr>
          <a:lstStyle/>
          <a:p>
            <a:pPr algn="just">
              <a:buFont typeface="Wingdings" panose="05000000000000000000" pitchFamily="2" charset="2"/>
              <a:buChar char="§"/>
            </a:pPr>
            <a:r>
              <a:rPr lang="en-US" sz="1800" dirty="0">
                <a:latin typeface="Bookman Old Style" panose="02050604050505020204" pitchFamily="18" charset="0"/>
              </a:rPr>
              <a:t>“I accept you to be all that you are and all that you are not.”</a:t>
            </a:r>
          </a:p>
          <a:p>
            <a:pPr algn="just">
              <a:buFont typeface="Wingdings" panose="05000000000000000000" pitchFamily="2" charset="2"/>
              <a:buChar char="§"/>
            </a:pPr>
            <a:r>
              <a:rPr lang="en-US" sz="1800" dirty="0">
                <a:latin typeface="Bookman Old Style" panose="02050604050505020204" pitchFamily="18" charset="0"/>
              </a:rPr>
              <a:t>“I defend your right to do with your life as you see fit, to change, or grow, or </a:t>
            </a:r>
            <a:r>
              <a:rPr lang="en-US" sz="1800" i="1" dirty="0">
                <a:latin typeface="Bookman Old Style" panose="02050604050505020204" pitchFamily="18" charset="0"/>
              </a:rPr>
              <a:t>neither</a:t>
            </a:r>
            <a:r>
              <a:rPr lang="en-US" sz="1800" dirty="0">
                <a:latin typeface="Bookman Old Style" panose="02050604050505020204" pitchFamily="18" charset="0"/>
              </a:rPr>
              <a:t> … as you wish.”</a:t>
            </a:r>
          </a:p>
          <a:p>
            <a:pPr algn="just">
              <a:buFont typeface="Wingdings" panose="05000000000000000000" pitchFamily="2" charset="2"/>
              <a:buChar char="§"/>
            </a:pPr>
            <a:r>
              <a:rPr lang="en-US" sz="1800" dirty="0">
                <a:latin typeface="Bookman Old Style" panose="02050604050505020204" pitchFamily="18" charset="0"/>
              </a:rPr>
              <a:t>“I accept your idea of a positive outcome. I accept your definition of your problem.” </a:t>
            </a:r>
          </a:p>
          <a:p>
            <a:pPr algn="just">
              <a:buFont typeface="Wingdings" panose="05000000000000000000" pitchFamily="2" charset="2"/>
              <a:buChar char="§"/>
            </a:pPr>
            <a:r>
              <a:rPr lang="en-US" sz="1800" dirty="0">
                <a:latin typeface="Bookman Old Style" panose="02050604050505020204" pitchFamily="18" charset="0"/>
              </a:rPr>
              <a:t>“I accept your determination that you and I have accomplished your goal.”</a:t>
            </a:r>
          </a:p>
          <a:p>
            <a:pPr algn="just">
              <a:buFont typeface="Wingdings" panose="05000000000000000000" pitchFamily="2" charset="2"/>
              <a:buChar char="§"/>
            </a:pPr>
            <a:r>
              <a:rPr lang="en-US" sz="1800" dirty="0">
                <a:latin typeface="Bookman Old Style" panose="02050604050505020204" pitchFamily="18" charset="0"/>
              </a:rPr>
              <a:t>“I accept your decision to end services.”</a:t>
            </a:r>
          </a:p>
        </p:txBody>
      </p:sp>
    </p:spTree>
    <p:extLst>
      <p:ext uri="{BB962C8B-B14F-4D97-AF65-F5344CB8AC3E}">
        <p14:creationId xmlns:p14="http://schemas.microsoft.com/office/powerpoint/2010/main" val="32983431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Bookman Old Style" panose="02050604050505020204" pitchFamily="18" charset="0"/>
              </a:rPr>
              <a:t>Define “Goal Attainment”</a:t>
            </a:r>
          </a:p>
        </p:txBody>
      </p:sp>
      <p:sp>
        <p:nvSpPr>
          <p:cNvPr id="3" name="Text Placeholder 2"/>
          <p:cNvSpPr>
            <a:spLocks noGrp="1"/>
          </p:cNvSpPr>
          <p:nvPr>
            <p:ph type="body" idx="1"/>
          </p:nvPr>
        </p:nvSpPr>
        <p:spPr/>
        <p:txBody>
          <a:bodyPr/>
          <a:lstStyle/>
          <a:p>
            <a:r>
              <a:rPr lang="en-US" dirty="0">
                <a:latin typeface="Bookman Old Style" panose="02050604050505020204" pitchFamily="18" charset="0"/>
              </a:rPr>
              <a:t>“I don’t know what it is, but I know it when I see it.”</a:t>
            </a:r>
          </a:p>
        </p:txBody>
      </p:sp>
    </p:spTree>
    <p:extLst>
      <p:ext uri="{BB962C8B-B14F-4D97-AF65-F5344CB8AC3E}">
        <p14:creationId xmlns:p14="http://schemas.microsoft.com/office/powerpoint/2010/main" val="4704852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39704-28B5-4D47-3A84-B919DD12C6F3}"/>
              </a:ext>
            </a:extLst>
          </p:cNvPr>
          <p:cNvSpPr>
            <a:spLocks noGrp="1"/>
          </p:cNvSpPr>
          <p:nvPr>
            <p:ph type="title"/>
          </p:nvPr>
        </p:nvSpPr>
        <p:spPr/>
        <p:txBody>
          <a:bodyPr>
            <a:normAutofit fontScale="90000"/>
          </a:bodyPr>
          <a:lstStyle/>
          <a:p>
            <a:r>
              <a:rPr lang="en-US" b="1" dirty="0">
                <a:latin typeface="Bookman Old Style" panose="02050604050505020204" pitchFamily="18" charset="0"/>
              </a:rPr>
              <a:t>The Absence of a Problem does not equal Goal Achievement</a:t>
            </a:r>
          </a:p>
        </p:txBody>
      </p:sp>
      <p:sp>
        <p:nvSpPr>
          <p:cNvPr id="3" name="Content Placeholder 2">
            <a:extLst>
              <a:ext uri="{FF2B5EF4-FFF2-40B4-BE49-F238E27FC236}">
                <a16:creationId xmlns:a16="http://schemas.microsoft.com/office/drawing/2014/main" id="{2CDE875F-BEB6-D326-AC53-DFE57A0D4BBA}"/>
              </a:ext>
            </a:extLst>
          </p:cNvPr>
          <p:cNvSpPr>
            <a:spLocks noGrp="1"/>
          </p:cNvSpPr>
          <p:nvPr>
            <p:ph idx="1"/>
          </p:nvPr>
        </p:nvSpPr>
        <p:spPr/>
        <p:txBody>
          <a:bodyPr/>
          <a:lstStyle/>
          <a:p>
            <a:pPr marR="0" lvl="0" algn="just">
              <a:lnSpc>
                <a:spcPct val="115000"/>
              </a:lnSpc>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In the problem-focused /medical model, the decrease or absence of the problem (the undesired situation) is presented as the goal, but that doesn’t necessarily mean that the desired situation has been reached.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R="0" lvl="0" algn="just">
              <a:lnSpc>
                <a:spcPct val="115000"/>
              </a:lnSpc>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Too often the client is willing to accept the absence of the complaint as “goal enough” but the absence can never be proved and, therefore, success or failure cannot be known by either therapist or client.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R="0" lvl="0" algn="just">
              <a:lnSpc>
                <a:spcPct val="115000"/>
              </a:lnSpc>
              <a:spcAft>
                <a:spcPts val="800"/>
              </a:spcAft>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Unless clearly established through negotiations beforehand, even the presence of significant changes is not enough to prove the absence of the complaint.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endParaRPr lang="en-US" dirty="0">
              <a:latin typeface="Bookman Old Style" panose="02050604050505020204" pitchFamily="18" charset="0"/>
            </a:endParaRPr>
          </a:p>
        </p:txBody>
      </p:sp>
    </p:spTree>
    <p:extLst>
      <p:ext uri="{BB962C8B-B14F-4D97-AF65-F5344CB8AC3E}">
        <p14:creationId xmlns:p14="http://schemas.microsoft.com/office/powerpoint/2010/main" val="33893240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FFB5D-88BD-60F5-C512-3AEEB8CC26D3}"/>
              </a:ext>
            </a:extLst>
          </p:cNvPr>
          <p:cNvSpPr>
            <a:spLocks noGrp="1"/>
          </p:cNvSpPr>
          <p:nvPr>
            <p:ph type="title"/>
          </p:nvPr>
        </p:nvSpPr>
        <p:spPr/>
        <p:txBody>
          <a:bodyPr>
            <a:normAutofit fontScale="90000"/>
          </a:bodyPr>
          <a:lstStyle/>
          <a:p>
            <a:r>
              <a:rPr lang="en-US" b="1" dirty="0">
                <a:latin typeface="Bookman Old Style" panose="02050604050505020204" pitchFamily="18" charset="0"/>
              </a:rPr>
              <a:t>The Absence of a Problem does not equal Goal Achievement</a:t>
            </a:r>
            <a:endParaRPr lang="en-US"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4CC8A0AC-CEF2-BDF7-C44B-3293D0CDF4BF}"/>
              </a:ext>
            </a:extLst>
          </p:cNvPr>
          <p:cNvSpPr>
            <a:spLocks noGrp="1"/>
          </p:cNvSpPr>
          <p:nvPr>
            <p:ph idx="1"/>
          </p:nvPr>
        </p:nvSpPr>
        <p:spPr>
          <a:xfrm>
            <a:off x="1295401" y="2743200"/>
            <a:ext cx="9601196" cy="3132668"/>
          </a:xfrm>
        </p:spPr>
        <p:txBody>
          <a:bodyPr>
            <a:normAutofit fontScale="92500"/>
          </a:bodyPr>
          <a:lstStyle/>
          <a:p>
            <a:pPr algn="just">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This is, of course, another point at which the conversations between the therapist and client can break down, when a </a:t>
            </a:r>
            <a:r>
              <a:rPr lang="en-US" sz="1800" b="1" kern="100" dirty="0">
                <a:effectLst/>
                <a:latin typeface="Bookman Old Style" panose="02050604050505020204" pitchFamily="18" charset="0"/>
                <a:ea typeface="Aptos" panose="020B0004020202020204" pitchFamily="34" charset="0"/>
                <a:cs typeface="Times New Roman" panose="02020603050405020304" pitchFamily="18" charset="0"/>
              </a:rPr>
              <a:t>digressive</a:t>
            </a: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 or </a:t>
            </a:r>
            <a:r>
              <a:rPr lang="en-US" sz="1800" b="1" kern="100" dirty="0">
                <a:effectLst/>
                <a:latin typeface="Bookman Old Style" panose="02050604050505020204" pitchFamily="18" charset="0"/>
                <a:ea typeface="Aptos" panose="020B0004020202020204" pitchFamily="34" charset="0"/>
                <a:cs typeface="Times New Roman" panose="02020603050405020304" pitchFamily="18" charset="0"/>
              </a:rPr>
              <a:t>stability</a:t>
            </a: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 </a:t>
            </a:r>
            <a:r>
              <a:rPr lang="en-US" sz="1800" b="1" kern="100" dirty="0">
                <a:effectLst/>
                <a:latin typeface="Bookman Old Style" panose="02050604050505020204" pitchFamily="18" charset="0"/>
                <a:ea typeface="Aptos" panose="020B0004020202020204" pitchFamily="34" charset="0"/>
                <a:cs typeface="Times New Roman" panose="02020603050405020304" pitchFamily="18" charset="0"/>
              </a:rPr>
              <a:t>narrative</a:t>
            </a: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 develops rather than a </a:t>
            </a:r>
            <a:r>
              <a:rPr lang="en-US" sz="1800" b="1" kern="100" dirty="0">
                <a:effectLst/>
                <a:latin typeface="Bookman Old Style" panose="02050604050505020204" pitchFamily="18" charset="0"/>
                <a:ea typeface="Aptos" panose="020B0004020202020204" pitchFamily="34" charset="0"/>
                <a:cs typeface="Times New Roman" panose="02020603050405020304" pitchFamily="18" charset="0"/>
              </a:rPr>
              <a:t>progressive narrative</a:t>
            </a: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 </a:t>
            </a:r>
          </a:p>
          <a:p>
            <a:pPr algn="just">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The fault here is situated with neither the therapist nor the client. Both are in it together. Most frequently, failures that develop in this way mean that </a:t>
            </a:r>
            <a:r>
              <a:rPr lang="en-US" sz="1800" kern="100">
                <a:effectLst/>
                <a:latin typeface="Bookman Old Style" panose="02050604050505020204" pitchFamily="18" charset="0"/>
                <a:ea typeface="Aptos" panose="020B0004020202020204" pitchFamily="34" charset="0"/>
                <a:cs typeface="Times New Roman" panose="02020603050405020304" pitchFamily="18" charset="0"/>
              </a:rPr>
              <a:t>the </a:t>
            </a:r>
            <a:r>
              <a:rPr lang="en-US" sz="1800" kern="100">
                <a:latin typeface="Bookman Old Style" panose="02050604050505020204" pitchFamily="18" charset="0"/>
                <a:ea typeface="Aptos" panose="020B0004020202020204" pitchFamily="34" charset="0"/>
                <a:cs typeface="Times New Roman" panose="02020603050405020304" pitchFamily="18" charset="0"/>
              </a:rPr>
              <a:t>coach</a:t>
            </a:r>
            <a:r>
              <a:rPr lang="en-US" sz="1800" kern="100">
                <a:effectLst/>
                <a:latin typeface="Bookman Old Style" panose="02050604050505020204" pitchFamily="18" charset="0"/>
                <a:ea typeface="Aptos" panose="020B0004020202020204" pitchFamily="34" charset="0"/>
                <a:cs typeface="Times New Roman" panose="02020603050405020304" pitchFamily="18" charset="0"/>
              </a:rPr>
              <a:t> </a:t>
            </a: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has been unable to help the client see </a:t>
            </a:r>
            <a:r>
              <a:rPr lang="en-US" sz="1800" b="1" i="1" kern="100" dirty="0">
                <a:effectLst/>
                <a:latin typeface="Bookman Old Style" panose="02050604050505020204" pitchFamily="18" charset="0"/>
                <a:ea typeface="Aptos" panose="020B0004020202020204" pitchFamily="34" charset="0"/>
                <a:cs typeface="Times New Roman" panose="02020603050405020304" pitchFamily="18" charset="0"/>
              </a:rPr>
              <a:t>exceptions as differences that can be made to make a difference</a:t>
            </a: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 </a:t>
            </a:r>
          </a:p>
          <a:p>
            <a:pPr algn="just">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Exceptions are often so close that we fail to spot them. “The aspects of things that are most important for us are hidden because of their simplicity and familiarity. (One is unable to notice something – because it is always before one’s eyes.)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buFont typeface="Wingdings" panose="05000000000000000000" pitchFamily="2" charset="2"/>
              <a:buChar cha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endParaRPr lang="en-US" dirty="0">
              <a:latin typeface="Bookman Old Style" panose="02050604050505020204" pitchFamily="18" charset="0"/>
            </a:endParaRPr>
          </a:p>
        </p:txBody>
      </p:sp>
    </p:spTree>
    <p:extLst>
      <p:ext uri="{BB962C8B-B14F-4D97-AF65-F5344CB8AC3E}">
        <p14:creationId xmlns:p14="http://schemas.microsoft.com/office/powerpoint/2010/main" val="22728707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C869DA-8E17-39AC-9550-4DB7D128BE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01C4D4-06A7-469E-9D8A-C59D41D60046}"/>
              </a:ext>
            </a:extLst>
          </p:cNvPr>
          <p:cNvSpPr>
            <a:spLocks noGrp="1"/>
          </p:cNvSpPr>
          <p:nvPr>
            <p:ph type="title"/>
          </p:nvPr>
        </p:nvSpPr>
        <p:spPr/>
        <p:txBody>
          <a:bodyPr>
            <a:noAutofit/>
          </a:bodyPr>
          <a:lstStyle/>
          <a:p>
            <a:r>
              <a:rPr lang="en-US" b="1" kern="100" dirty="0">
                <a:effectLst/>
                <a:latin typeface="Bookman Old Style" panose="02050604050505020204" pitchFamily="18" charset="0"/>
                <a:ea typeface="Aptos" panose="020B0004020202020204" pitchFamily="34" charset="0"/>
                <a:cs typeface="Times New Roman" panose="02020603050405020304" pitchFamily="18" charset="0"/>
              </a:rPr>
              <a:t>Seven ways to ensure failure (Duncan et al.):</a:t>
            </a:r>
            <a:endParaRPr lang="en-US" b="1"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D7E4A371-59E5-6A47-8700-1E5060CB6DDF}"/>
              </a:ext>
            </a:extLst>
          </p:cNvPr>
          <p:cNvSpPr>
            <a:spLocks noGrp="1"/>
          </p:cNvSpPr>
          <p:nvPr>
            <p:ph idx="1"/>
          </p:nvPr>
        </p:nvSpPr>
        <p:spPr>
          <a:xfrm>
            <a:off x="884420" y="2556932"/>
            <a:ext cx="10012177" cy="3318936"/>
          </a:xfrm>
        </p:spPr>
        <p:txBody>
          <a:bodyPr/>
          <a:lstStyle/>
          <a:p>
            <a:pPr marR="0" lvl="1" algn="just">
              <a:lnSpc>
                <a:spcPct val="115000"/>
              </a:lnSpc>
              <a:buFont typeface="Wingdings" panose="05000000000000000000" pitchFamily="2" charset="2"/>
              <a:buChar char="§"/>
            </a:pPr>
            <a:r>
              <a:rPr lang="en-US" sz="1800" b="1" i="1" kern="100" dirty="0">
                <a:effectLst/>
                <a:latin typeface="Bookman Old Style" panose="02050604050505020204" pitchFamily="18" charset="0"/>
                <a:ea typeface="Aptos" panose="020B0004020202020204" pitchFamily="34" charset="0"/>
                <a:cs typeface="Times New Roman" panose="02020603050405020304" pitchFamily="18" charset="0"/>
              </a:rPr>
              <a:t>Anticipating failure</a:t>
            </a: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 If the professional assumes that a treatment will not produce any result, it is likely that in fact it won’t. What one expects is what one subsequently believes to be seeing.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R="0" lvl="1" algn="just">
              <a:lnSpc>
                <a:spcPct val="115000"/>
              </a:lnSpc>
              <a:buFont typeface="Wingdings" panose="05000000000000000000" pitchFamily="2" charset="2"/>
              <a:buChar char="§"/>
            </a:pPr>
            <a:r>
              <a:rPr lang="en-US" sz="1800" b="1" i="1" kern="100" dirty="0">
                <a:effectLst/>
                <a:latin typeface="Bookman Old Style" panose="02050604050505020204" pitchFamily="18" charset="0"/>
                <a:ea typeface="Aptos" panose="020B0004020202020204" pitchFamily="34" charset="0"/>
                <a:cs typeface="Times New Roman" panose="02020603050405020304" pitchFamily="18" charset="0"/>
              </a:rPr>
              <a:t>Discrepancy between the professional’s theory and the client’s</a:t>
            </a: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 Holding fast to one’s own theory may lead to too much simplification and may limit the possibilities of bringing about change.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R="0" lvl="1" algn="just">
              <a:lnSpc>
                <a:spcPct val="115000"/>
              </a:lnSpc>
              <a:spcAft>
                <a:spcPts val="800"/>
              </a:spcAft>
              <a:buFont typeface="Wingdings" panose="05000000000000000000" pitchFamily="2" charset="2"/>
              <a:buChar char="§"/>
            </a:pPr>
            <a:r>
              <a:rPr lang="en-US" sz="1800" b="1" i="1" kern="100" dirty="0">
                <a:effectLst/>
                <a:latin typeface="Bookman Old Style" panose="02050604050505020204" pitchFamily="18" charset="0"/>
                <a:ea typeface="Aptos" panose="020B0004020202020204" pitchFamily="34" charset="0"/>
                <a:cs typeface="Times New Roman" panose="02020603050405020304" pitchFamily="18" charset="0"/>
              </a:rPr>
              <a:t>Continuing with an approach that doesn’t help</a:t>
            </a: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 If problems do not improve, one had better try another tactic. If something doesn’t work – do something else. (think about the Andrus conundrum)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endParaRPr lang="en-US" dirty="0">
              <a:latin typeface="Bookman Old Style" panose="02050604050505020204" pitchFamily="18" charset="0"/>
            </a:endParaRPr>
          </a:p>
        </p:txBody>
      </p:sp>
    </p:spTree>
    <p:extLst>
      <p:ext uri="{BB962C8B-B14F-4D97-AF65-F5344CB8AC3E}">
        <p14:creationId xmlns:p14="http://schemas.microsoft.com/office/powerpoint/2010/main" val="289905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82D89C-32B1-0E8E-19A3-C642C51A20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765E8C-CEB8-1B79-3C67-EDFB5CBCE65D}"/>
              </a:ext>
            </a:extLst>
          </p:cNvPr>
          <p:cNvSpPr>
            <a:spLocks noGrp="1"/>
          </p:cNvSpPr>
          <p:nvPr>
            <p:ph type="title"/>
          </p:nvPr>
        </p:nvSpPr>
        <p:spPr/>
        <p:txBody>
          <a:bodyPr/>
          <a:lstStyle/>
          <a:p>
            <a:r>
              <a:rPr lang="en-US" b="1" dirty="0">
                <a:latin typeface="Bookman Old Style" panose="02050604050505020204" pitchFamily="18" charset="0"/>
              </a:rPr>
              <a:t>Spotting the end.</a:t>
            </a:r>
            <a:r>
              <a:rPr lang="en-US" dirty="0">
                <a:latin typeface="Bookman Old Style" panose="02050604050505020204" pitchFamily="18" charset="0"/>
              </a:rPr>
              <a:t>.</a:t>
            </a:r>
          </a:p>
        </p:txBody>
      </p:sp>
      <p:sp>
        <p:nvSpPr>
          <p:cNvPr id="3" name="Content Placeholder 2">
            <a:extLst>
              <a:ext uri="{FF2B5EF4-FFF2-40B4-BE49-F238E27FC236}">
                <a16:creationId xmlns:a16="http://schemas.microsoft.com/office/drawing/2014/main" id="{6274AEDD-6370-D010-4602-FC79DD14F6A9}"/>
              </a:ext>
            </a:extLst>
          </p:cNvPr>
          <p:cNvSpPr>
            <a:spLocks noGrp="1"/>
          </p:cNvSpPr>
          <p:nvPr>
            <p:ph idx="1"/>
          </p:nvPr>
        </p:nvSpPr>
        <p:spPr>
          <a:xfrm>
            <a:off x="1295401" y="2803160"/>
            <a:ext cx="9601196" cy="3072707"/>
          </a:xfrm>
        </p:spPr>
        <p:txBody>
          <a:bodyPr>
            <a:normAutofit/>
          </a:bodyPr>
          <a:lstStyle/>
          <a:p>
            <a:pPr marL="0" algn="just">
              <a:lnSpc>
                <a:spcPct val="115000"/>
              </a:lnSpc>
              <a:spcAft>
                <a:spcPts val="800"/>
              </a:spcAft>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“Begin at the beginning, proceed until you come to the end, then stop.” </a:t>
            </a:r>
          </a:p>
          <a:p>
            <a:pPr marL="0" marR="0" algn="just">
              <a:lnSpc>
                <a:spcPct val="115000"/>
              </a:lnSpc>
              <a:spcAft>
                <a:spcPts val="800"/>
              </a:spcAft>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How can we know when to stop meeting?</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15000"/>
              </a:lnSpc>
              <a:spcAft>
                <a:spcPts val="800"/>
              </a:spcAft>
              <a:buFont typeface="Wingdings" panose="05000000000000000000" pitchFamily="2" charset="2"/>
              <a:buChar char="§"/>
            </a:pPr>
            <a:r>
              <a:rPr lang="en-US" sz="1800" kern="100" dirty="0" err="1">
                <a:effectLst/>
                <a:latin typeface="Bookman Old Style" panose="02050604050505020204" pitchFamily="18" charset="0"/>
                <a:ea typeface="Aptos" panose="020B0004020202020204" pitchFamily="34" charset="0"/>
                <a:cs typeface="Times New Roman" panose="02020603050405020304" pitchFamily="18" charset="0"/>
              </a:rPr>
              <a:t>DeShazer</a:t>
            </a: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 has stated that if the professional accepts the client’s statement of his or her problem at the beginning of service, by the same logic the professional should also accept the client's declaration that he or she has sufficiently 	improved as a reason to end service. This gave rise to the idea that the client’s 	goal and solutions are more important than the problems he/she has discussed. In this way, the distinction between problem and solution becomes clear.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endParaRPr lang="en-US" dirty="0">
              <a:latin typeface="Bookman Old Style" panose="02050604050505020204" pitchFamily="18" charset="0"/>
            </a:endParaRPr>
          </a:p>
        </p:txBody>
      </p:sp>
    </p:spTree>
    <p:extLst>
      <p:ext uri="{BB962C8B-B14F-4D97-AF65-F5344CB8AC3E}">
        <p14:creationId xmlns:p14="http://schemas.microsoft.com/office/powerpoint/2010/main" val="34261015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4CCFC-313C-FE05-376D-911A02038FE2}"/>
              </a:ext>
            </a:extLst>
          </p:cNvPr>
          <p:cNvSpPr>
            <a:spLocks noGrp="1"/>
          </p:cNvSpPr>
          <p:nvPr>
            <p:ph type="title"/>
          </p:nvPr>
        </p:nvSpPr>
        <p:spPr/>
        <p:txBody>
          <a:bodyPr>
            <a:normAutofit fontScale="90000"/>
          </a:bodyPr>
          <a:lstStyle/>
          <a:p>
            <a:r>
              <a:rPr lang="en-US" b="1" kern="100" dirty="0">
                <a:latin typeface="Bookman Old Style" panose="02050604050505020204" pitchFamily="18" charset="0"/>
                <a:ea typeface="Aptos" panose="020B0004020202020204" pitchFamily="34" charset="0"/>
                <a:cs typeface="Times New Roman" panose="02020603050405020304" pitchFamily="18" charset="0"/>
              </a:rPr>
              <a:t>Seven ways to ensure failure (Duncan et al.):</a:t>
            </a:r>
            <a:endParaRPr lang="en-US"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70E6625A-E77C-33B3-3E8F-401C170FE4A4}"/>
              </a:ext>
            </a:extLst>
          </p:cNvPr>
          <p:cNvSpPr>
            <a:spLocks noGrp="1"/>
          </p:cNvSpPr>
          <p:nvPr>
            <p:ph idx="1"/>
          </p:nvPr>
        </p:nvSpPr>
        <p:spPr>
          <a:xfrm>
            <a:off x="1295401" y="2788170"/>
            <a:ext cx="9601196" cy="3087698"/>
          </a:xfrm>
        </p:spPr>
        <p:txBody>
          <a:bodyPr>
            <a:normAutofit fontScale="92500" lnSpcReduction="10000"/>
          </a:bodyPr>
          <a:lstStyle/>
          <a:p>
            <a:pPr algn="just"/>
            <a:r>
              <a:rPr lang="en-US" sz="1800" b="1" i="1" kern="100" dirty="0">
                <a:effectLst/>
                <a:latin typeface="Bookman Old Style" panose="02050604050505020204" pitchFamily="18" charset="0"/>
                <a:ea typeface="Aptos" panose="020B0004020202020204" pitchFamily="34" charset="0"/>
                <a:cs typeface="Times New Roman" panose="02020603050405020304" pitchFamily="18" charset="0"/>
              </a:rPr>
              <a:t>Failure of the professional to take the clients motivation into account</a:t>
            </a: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 </a:t>
            </a:r>
            <a:r>
              <a:rPr lang="en-US" sz="1800" u="sng" kern="100" dirty="0">
                <a:effectLst/>
                <a:latin typeface="Bookman Old Style" panose="02050604050505020204" pitchFamily="18" charset="0"/>
                <a:ea typeface="Aptos" panose="020B0004020202020204" pitchFamily="34" charset="0"/>
                <a:cs typeface="Times New Roman" panose="02020603050405020304" pitchFamily="18" charset="0"/>
              </a:rPr>
              <a:t>Unmotivated</a:t>
            </a: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 </a:t>
            </a:r>
            <a:r>
              <a:rPr lang="en-US" sz="1800" u="sng" kern="100" dirty="0">
                <a:effectLst/>
                <a:latin typeface="Bookman Old Style" panose="02050604050505020204" pitchFamily="18" charset="0"/>
                <a:ea typeface="Aptos" panose="020B0004020202020204" pitchFamily="34" charset="0"/>
                <a:cs typeface="Times New Roman" panose="02020603050405020304" pitchFamily="18" charset="0"/>
              </a:rPr>
              <a:t>clients</a:t>
            </a: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 do not exist. However, the client’s goal may differ from that of the professional. If the latter sticks to his own goal, and doesn’t examine what the client wants to achieve, or if the professional fails to give the client’s goal precedence over his own, failure is inevitable. </a:t>
            </a:r>
          </a:p>
          <a:p>
            <a:pPr algn="just"/>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The chance of success increases if the professional is prepared to adopt the client’s frame of reference and theory of change and if he or she is willing to go along with the client’s worldview. </a:t>
            </a:r>
          </a:p>
          <a:p>
            <a:pPr algn="just"/>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It is also vital that one clings less to one’s own theory and devote more attention to the cooperative relationship with the client (referring to the classification of visitor, complainant, and customer).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endParaRPr lang="en-US" dirty="0">
              <a:latin typeface="Bookman Old Style" panose="02050604050505020204" pitchFamily="18" charset="0"/>
            </a:endParaRPr>
          </a:p>
        </p:txBody>
      </p:sp>
    </p:spTree>
    <p:extLst>
      <p:ext uri="{BB962C8B-B14F-4D97-AF65-F5344CB8AC3E}">
        <p14:creationId xmlns:p14="http://schemas.microsoft.com/office/powerpoint/2010/main" val="40681929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DD4C76-7427-CC3B-464A-600378E5E4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DD05F1-AF47-57A5-27E9-DAA342038498}"/>
              </a:ext>
            </a:extLst>
          </p:cNvPr>
          <p:cNvSpPr>
            <a:spLocks noGrp="1"/>
          </p:cNvSpPr>
          <p:nvPr>
            <p:ph type="title"/>
          </p:nvPr>
        </p:nvSpPr>
        <p:spPr/>
        <p:txBody>
          <a:bodyPr>
            <a:normAutofit fontScale="90000"/>
          </a:bodyPr>
          <a:lstStyle/>
          <a:p>
            <a:r>
              <a:rPr lang="en-US" b="1" kern="100" dirty="0">
                <a:latin typeface="Bookman Old Style" panose="02050604050505020204" pitchFamily="18" charset="0"/>
                <a:ea typeface="Aptos" panose="020B0004020202020204" pitchFamily="34" charset="0"/>
                <a:cs typeface="Times New Roman" panose="02020603050405020304" pitchFamily="18" charset="0"/>
              </a:rPr>
              <a:t>Seven ways to ensure failure (Duncan et al.):</a:t>
            </a:r>
            <a:endParaRPr lang="en-US"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A1D1C8A8-EF95-366F-439A-1E3468435B22}"/>
              </a:ext>
            </a:extLst>
          </p:cNvPr>
          <p:cNvSpPr>
            <a:spLocks noGrp="1"/>
          </p:cNvSpPr>
          <p:nvPr>
            <p:ph idx="1"/>
          </p:nvPr>
        </p:nvSpPr>
        <p:spPr>
          <a:xfrm>
            <a:off x="1295401" y="2923082"/>
            <a:ext cx="9601196" cy="2952786"/>
          </a:xfrm>
        </p:spPr>
        <p:txBody>
          <a:bodyPr/>
          <a:lstStyle/>
          <a:p>
            <a:pPr algn="just"/>
            <a:r>
              <a:rPr lang="en-US" sz="1800" b="1" i="1" kern="100" dirty="0">
                <a:effectLst/>
                <a:latin typeface="Bookman Old Style" panose="02050604050505020204" pitchFamily="18" charset="0"/>
                <a:ea typeface="Aptos" panose="020B0004020202020204" pitchFamily="34" charset="0"/>
                <a:cs typeface="Times New Roman" panose="02020603050405020304" pitchFamily="18" charset="0"/>
              </a:rPr>
              <a:t>Resistance is not a useful concept and a solid cooperative relationship with the client is hampered if the professional thinks in terms of resistance.</a:t>
            </a: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 </a:t>
            </a:r>
          </a:p>
          <a:p>
            <a:pPr algn="just"/>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Validate the client, recognize his or her concerns, make sure that the client does not suffer a loss of face, and believe in the client and his possibilities.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Treatment may also fail if the client’s goal is unrealistic or unattainable. Is one dealing with a limitation or a problem? In the case of a limitation, the goal is to deal with that limitation the best one can. In the case of a problem, the goal is what the client wants to see instead of a problem.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endParaRPr lang="en-US" dirty="0">
              <a:latin typeface="Bookman Old Style" panose="02050604050505020204" pitchFamily="18" charset="0"/>
            </a:endParaRPr>
          </a:p>
        </p:txBody>
      </p:sp>
    </p:spTree>
    <p:extLst>
      <p:ext uri="{BB962C8B-B14F-4D97-AF65-F5344CB8AC3E}">
        <p14:creationId xmlns:p14="http://schemas.microsoft.com/office/powerpoint/2010/main" val="9854969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6FF57-4392-89C6-B66C-938C98E79D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52EF13-62DF-00F9-0022-FAA207C43470}"/>
              </a:ext>
            </a:extLst>
          </p:cNvPr>
          <p:cNvSpPr>
            <a:spLocks noGrp="1"/>
          </p:cNvSpPr>
          <p:nvPr>
            <p:ph type="title"/>
          </p:nvPr>
        </p:nvSpPr>
        <p:spPr/>
        <p:txBody>
          <a:bodyPr>
            <a:normAutofit fontScale="90000"/>
          </a:bodyPr>
          <a:lstStyle/>
          <a:p>
            <a:r>
              <a:rPr lang="en-US" b="1" kern="100" dirty="0">
                <a:latin typeface="Bookman Old Style" panose="02050604050505020204" pitchFamily="18" charset="0"/>
                <a:ea typeface="Aptos" panose="020B0004020202020204" pitchFamily="34" charset="0"/>
                <a:cs typeface="Times New Roman" panose="02020603050405020304" pitchFamily="18" charset="0"/>
              </a:rPr>
              <a:t>Seven ways to ensure failure (Duncan et al.):</a:t>
            </a:r>
            <a:endParaRPr lang="en-US"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AF42EC75-F481-D02F-28AB-A57D362ABEBF}"/>
              </a:ext>
            </a:extLst>
          </p:cNvPr>
          <p:cNvSpPr>
            <a:spLocks noGrp="1"/>
          </p:cNvSpPr>
          <p:nvPr>
            <p:ph idx="1"/>
          </p:nvPr>
        </p:nvSpPr>
        <p:spPr>
          <a:xfrm>
            <a:off x="1295401" y="3147934"/>
            <a:ext cx="9601196" cy="2727934"/>
          </a:xfrm>
        </p:spPr>
        <p:txBody>
          <a:bodyPr>
            <a:noAutofit/>
          </a:bodyPr>
          <a:lstStyle/>
          <a:p>
            <a:pPr marR="0" lvl="1" algn="just">
              <a:lnSpc>
                <a:spcPct val="115000"/>
              </a:lnSpc>
              <a:spcAft>
                <a:spcPts val="800"/>
              </a:spcAft>
              <a:buFont typeface="Wingdings" panose="05000000000000000000" pitchFamily="2" charset="2"/>
              <a:buChar char="§"/>
            </a:pPr>
            <a:r>
              <a:rPr lang="en-US" sz="1800" b="1" i="1" kern="100" dirty="0">
                <a:effectLst/>
                <a:latin typeface="Bookman Old Style" panose="02050604050505020204" pitchFamily="18" charset="0"/>
                <a:ea typeface="Aptos" panose="020B0004020202020204" pitchFamily="34" charset="0"/>
                <a:cs typeface="Times New Roman" panose="02020603050405020304" pitchFamily="18" charset="0"/>
              </a:rPr>
              <a:t>If no collective goal is formulated when there are two or more clients and the sessions are nevertheless continued, there is a risk of failure as well. </a:t>
            </a:r>
          </a:p>
          <a:p>
            <a:pPr marR="0" lvl="1" algn="just">
              <a:lnSpc>
                <a:spcPct val="115000"/>
              </a:lnSpc>
              <a:spcAft>
                <a:spcPts val="800"/>
              </a:spcAft>
              <a:buFont typeface="Wingdings" panose="05000000000000000000" pitchFamily="2" charset="2"/>
              <a:buChar char="§"/>
            </a:pPr>
            <a:r>
              <a:rPr lang="en-US" sz="1800" b="1" i="1" kern="100" dirty="0">
                <a:effectLst/>
                <a:latin typeface="Bookman Old Style" panose="02050604050505020204" pitchFamily="18" charset="0"/>
                <a:ea typeface="Aptos" panose="020B0004020202020204" pitchFamily="34" charset="0"/>
                <a:cs typeface="Times New Roman" panose="02020603050405020304" pitchFamily="18" charset="0"/>
              </a:rPr>
              <a:t>The same applies if one only talks about the means (“roads to Rome”) and the goal (Rome) has not been clearly delineated first. </a:t>
            </a: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The risk that the professional and the client become stuck in the unattainability of a means is considerable then.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15000"/>
              </a:lnSpc>
              <a:spcAft>
                <a:spcPts val="800"/>
              </a:spcAft>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endParaRPr lang="en-US" sz="1800" dirty="0">
              <a:latin typeface="Bookman Old Style" panose="02050604050505020204" pitchFamily="18" charset="0"/>
            </a:endParaRPr>
          </a:p>
        </p:txBody>
      </p:sp>
    </p:spTree>
    <p:extLst>
      <p:ext uri="{BB962C8B-B14F-4D97-AF65-F5344CB8AC3E}">
        <p14:creationId xmlns:p14="http://schemas.microsoft.com/office/powerpoint/2010/main" val="26335917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Bookman Old Style" panose="02050604050505020204" pitchFamily="18" charset="0"/>
              </a:rPr>
              <a:t>Thoughts? Questions? Comments?</a:t>
            </a:r>
          </a:p>
        </p:txBody>
      </p:sp>
    </p:spTree>
    <p:extLst>
      <p:ext uri="{BB962C8B-B14F-4D97-AF65-F5344CB8AC3E}">
        <p14:creationId xmlns:p14="http://schemas.microsoft.com/office/powerpoint/2010/main" val="2457216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83158E-C5B8-779A-E0ED-A7A9A82BE3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8D7F4C-309F-95F9-1EF1-3DE27F09812D}"/>
              </a:ext>
            </a:extLst>
          </p:cNvPr>
          <p:cNvSpPr>
            <a:spLocks noGrp="1"/>
          </p:cNvSpPr>
          <p:nvPr>
            <p:ph type="title"/>
          </p:nvPr>
        </p:nvSpPr>
        <p:spPr/>
        <p:txBody>
          <a:bodyPr/>
          <a:lstStyle/>
          <a:p>
            <a:r>
              <a:rPr lang="en-US" b="1" dirty="0">
                <a:latin typeface="Bookman Old Style" panose="02050604050505020204" pitchFamily="18" charset="0"/>
              </a:rPr>
              <a:t>Spotting the end.</a:t>
            </a:r>
            <a:endParaRPr lang="en-US"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C7927CA6-AB12-7565-5CAB-20094859C511}"/>
              </a:ext>
            </a:extLst>
          </p:cNvPr>
          <p:cNvSpPr>
            <a:spLocks noGrp="1"/>
          </p:cNvSpPr>
          <p:nvPr>
            <p:ph idx="1"/>
          </p:nvPr>
        </p:nvSpPr>
        <p:spPr>
          <a:xfrm>
            <a:off x="1295401" y="2743200"/>
            <a:ext cx="9601196" cy="3132668"/>
          </a:xfrm>
        </p:spPr>
        <p:txBody>
          <a:bodyPr>
            <a:normAutofit lnSpcReduction="10000"/>
          </a:bodyPr>
          <a:lstStyle/>
          <a:p>
            <a:pPr marL="0" marR="0" algn="just">
              <a:lnSpc>
                <a:spcPct val="115000"/>
              </a:lnSpc>
              <a:spcAft>
                <a:spcPts val="800"/>
              </a:spcAft>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In a chapter titled “How can we know when to stop meeting like this?” de Shazer (1991) described how the client’s goal comes into view if during the sessions the client and the professional have been attentive to:</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R="0" lvl="0" algn="just">
              <a:lnSpc>
                <a:spcPct val="115000"/>
              </a:lnSpc>
              <a:spcAft>
                <a:spcPts val="800"/>
              </a:spcAft>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The occurrence of exceptions and the presence of parts of the client’s preferred future (the goal), which indicate that desired changes are taking place.</a:t>
            </a:r>
          </a:p>
          <a:p>
            <a:pPr marR="0" lvl="0" algn="just">
              <a:lnSpc>
                <a:spcPct val="115000"/>
              </a:lnSpc>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The client’s vision and description of a new life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R="0" lvl="0" algn="just">
              <a:lnSpc>
                <a:spcPct val="115000"/>
              </a:lnSpc>
              <a:spcAft>
                <a:spcPts val="800"/>
              </a:spcAft>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The confirmation that change is taking place and that the client’s new life has, in fact, begun.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endParaRPr lang="en-US" dirty="0">
              <a:latin typeface="Bookman Old Style" panose="02050604050505020204" pitchFamily="18" charset="0"/>
            </a:endParaRPr>
          </a:p>
        </p:txBody>
      </p:sp>
    </p:spTree>
    <p:extLst>
      <p:ext uri="{BB962C8B-B14F-4D97-AF65-F5344CB8AC3E}">
        <p14:creationId xmlns:p14="http://schemas.microsoft.com/office/powerpoint/2010/main" val="1739078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731CC-CCBC-595D-A1BC-9AC95C96B3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2662A5-F8C9-4C56-35FD-3E5782017612}"/>
              </a:ext>
            </a:extLst>
          </p:cNvPr>
          <p:cNvSpPr>
            <a:spLocks noGrp="1"/>
          </p:cNvSpPr>
          <p:nvPr>
            <p:ph type="title"/>
          </p:nvPr>
        </p:nvSpPr>
        <p:spPr/>
        <p:txBody>
          <a:bodyPr/>
          <a:lstStyle/>
          <a:p>
            <a:r>
              <a:rPr lang="en-US" b="1" dirty="0">
                <a:latin typeface="Bookman Old Style" panose="02050604050505020204" pitchFamily="18" charset="0"/>
              </a:rPr>
              <a:t>Spotting the end.</a:t>
            </a:r>
            <a:endParaRPr lang="en-US"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F09CC96B-31DA-9166-3672-51B8BE70F75A}"/>
              </a:ext>
            </a:extLst>
          </p:cNvPr>
          <p:cNvSpPr>
            <a:spLocks noGrp="1"/>
          </p:cNvSpPr>
          <p:nvPr>
            <p:ph idx="1"/>
          </p:nvPr>
        </p:nvSpPr>
        <p:spPr/>
        <p:txBody>
          <a:bodyPr>
            <a:normAutofit lnSpcReduction="10000"/>
          </a:bodyPr>
          <a:lstStyle/>
          <a:p>
            <a:pPr marL="0" marR="0" algn="just">
              <a:lnSpc>
                <a:spcPct val="115000"/>
              </a:lnSpc>
              <a:spcAft>
                <a:spcPts val="800"/>
              </a:spcAft>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This clearly indicates that, in Solution-focused treatment, it is not required that the professional accompany the client “all the way to the finish line”. It is enough to stop when the client can confidently say “I’ve got it from here”.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15000"/>
              </a:lnSpc>
              <a:spcAft>
                <a:spcPts val="800"/>
              </a:spcAft>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Contrary to many problem-focused conversations, discussion about ending the client’s contact with the professional begins in the first session.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algn="just">
              <a:lnSpc>
                <a:spcPct val="115000"/>
              </a:lnSpc>
              <a:spcAft>
                <a:spcPts val="800"/>
              </a:spcAft>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What needs to change in your life for you to be able to say that these sessions here have been worthwhile? </a:t>
            </a:r>
          </a:p>
          <a:p>
            <a:pPr marL="0" algn="just">
              <a:lnSpc>
                <a:spcPct val="115000"/>
              </a:lnSpc>
              <a:spcAft>
                <a:spcPts val="800"/>
              </a:spcAft>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What would indicate to you that you’re doing well enough that you no longer must come here?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15000"/>
              </a:lnSpc>
              <a:spcAft>
                <a:spcPts val="800"/>
              </a:spcAft>
              <a:buFont typeface="Wingdings" panose="05000000000000000000" pitchFamily="2" charset="2"/>
              <a:buChar cha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endParaRPr lang="en-US" dirty="0">
              <a:latin typeface="Bookman Old Style" panose="02050604050505020204" pitchFamily="18" charset="0"/>
            </a:endParaRPr>
          </a:p>
        </p:txBody>
      </p:sp>
    </p:spTree>
    <p:extLst>
      <p:ext uri="{BB962C8B-B14F-4D97-AF65-F5344CB8AC3E}">
        <p14:creationId xmlns:p14="http://schemas.microsoft.com/office/powerpoint/2010/main" val="602290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2721F1-8A58-B2FE-C211-45B2D73C10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4C5C6F-2B33-D3C8-9A68-52838DEFD7B8}"/>
              </a:ext>
            </a:extLst>
          </p:cNvPr>
          <p:cNvSpPr>
            <a:spLocks noGrp="1"/>
          </p:cNvSpPr>
          <p:nvPr>
            <p:ph type="title"/>
          </p:nvPr>
        </p:nvSpPr>
        <p:spPr/>
        <p:txBody>
          <a:bodyPr/>
          <a:lstStyle/>
          <a:p>
            <a:r>
              <a:rPr lang="en-US" b="1" dirty="0">
                <a:latin typeface="Bookman Old Style" panose="02050604050505020204" pitchFamily="18" charset="0"/>
              </a:rPr>
              <a:t>Spotting the end.</a:t>
            </a:r>
            <a:endParaRPr lang="en-US"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F536EDDA-F994-BD0F-B1AD-5F5B0B4A1B5F}"/>
              </a:ext>
            </a:extLst>
          </p:cNvPr>
          <p:cNvSpPr>
            <a:spLocks noGrp="1"/>
          </p:cNvSpPr>
          <p:nvPr>
            <p:ph idx="1"/>
          </p:nvPr>
        </p:nvSpPr>
        <p:spPr>
          <a:xfrm>
            <a:off x="1295401" y="3207894"/>
            <a:ext cx="9601196" cy="2667973"/>
          </a:xfrm>
        </p:spPr>
        <p:txBody>
          <a:bodyPr/>
          <a:lstStyle/>
          <a:p>
            <a:pPr algn="just"/>
            <a:r>
              <a:rPr lang="en-US" sz="1800" dirty="0">
                <a:effectLst/>
                <a:latin typeface="Bookman Old Style" panose="02050604050505020204" pitchFamily="18" charset="0"/>
                <a:ea typeface="Aptos" panose="020B0004020202020204" pitchFamily="34" charset="0"/>
                <a:cs typeface="Times New Roman" panose="02020603050405020304" pitchFamily="18" charset="0"/>
              </a:rPr>
              <a:t>Discussing the desired outcome from the very beginning of the sessions creates an atmosphere of optimism and gives the client hope that the problem he or she wants help with can be solved to a sufficient degree. </a:t>
            </a:r>
          </a:p>
          <a:p>
            <a:pPr algn="just"/>
            <a:r>
              <a:rPr lang="en-US" sz="1800" dirty="0">
                <a:effectLst/>
                <a:latin typeface="Bookman Old Style" panose="02050604050505020204" pitchFamily="18" charset="0"/>
                <a:ea typeface="Aptos" panose="020B0004020202020204" pitchFamily="34" charset="0"/>
                <a:cs typeface="Times New Roman" panose="02020603050405020304" pitchFamily="18" charset="0"/>
              </a:rPr>
              <a:t>That is why the importance of adequate goal formulation cannot be stressed enough. The professional should feel free to set enough time for it. Do not rush this part of the process.  When the goal has been formulated well, half the work is already done, and the client usually knows precisely what he or she needs to do to get closer to the goal.</a:t>
            </a:r>
            <a:endParaRPr lang="en-US" dirty="0">
              <a:latin typeface="Bookman Old Style" panose="02050604050505020204" pitchFamily="18" charset="0"/>
            </a:endParaRPr>
          </a:p>
        </p:txBody>
      </p:sp>
    </p:spTree>
    <p:extLst>
      <p:ext uri="{BB962C8B-B14F-4D97-AF65-F5344CB8AC3E}">
        <p14:creationId xmlns:p14="http://schemas.microsoft.com/office/powerpoint/2010/main" val="3994077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8581C-18B2-030B-1840-E902BE1BBE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FECE7A-921B-80D2-097B-31B445241FB3}"/>
              </a:ext>
            </a:extLst>
          </p:cNvPr>
          <p:cNvSpPr>
            <a:spLocks noGrp="1"/>
          </p:cNvSpPr>
          <p:nvPr>
            <p:ph type="title"/>
          </p:nvPr>
        </p:nvSpPr>
        <p:spPr/>
        <p:txBody>
          <a:bodyPr/>
          <a:lstStyle/>
          <a:p>
            <a:r>
              <a:rPr lang="en-US" b="1" dirty="0">
                <a:latin typeface="Bookman Old Style" panose="02050604050505020204" pitchFamily="18" charset="0"/>
              </a:rPr>
              <a:t>Spotting the end…</a:t>
            </a:r>
            <a:endParaRPr lang="en-US"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8216A3F3-D090-E598-358B-FEBB2D1348F6}"/>
              </a:ext>
            </a:extLst>
          </p:cNvPr>
          <p:cNvSpPr>
            <a:spLocks noGrp="1"/>
          </p:cNvSpPr>
          <p:nvPr>
            <p:ph idx="1"/>
          </p:nvPr>
        </p:nvSpPr>
        <p:spPr>
          <a:xfrm>
            <a:off x="1295401" y="3252866"/>
            <a:ext cx="9601196" cy="2623002"/>
          </a:xfrm>
        </p:spPr>
        <p:txBody>
          <a:bodyPr/>
          <a:lstStyle/>
          <a:p>
            <a:pPr marL="0" marR="0" algn="just">
              <a:lnSpc>
                <a:spcPct val="115000"/>
              </a:lnSpc>
              <a:spcAft>
                <a:spcPts val="800"/>
              </a:spcAft>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Image of a professional as a tugboat. Once the client is helped away from the land, he or she can sail unaided. It is often unnecessary for the professional to travel farther along with the client.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buFont typeface="Wingdings" panose="05000000000000000000" pitchFamily="2" charset="2"/>
              <a:buChar char="§"/>
            </a:pPr>
            <a:r>
              <a:rPr lang="en-US" sz="1800" dirty="0">
                <a:effectLst/>
                <a:latin typeface="Bookman Old Style" panose="02050604050505020204" pitchFamily="18" charset="0"/>
                <a:ea typeface="Aptos" panose="020B0004020202020204" pitchFamily="34" charset="0"/>
                <a:cs typeface="Times New Roman" panose="02020603050405020304" pitchFamily="18" charset="0"/>
              </a:rPr>
              <a:t>The moment when the sessions can be concluded can also be revealed by means of scaling questions. After goal formulation, one can ask the client where he or she currently is on a scale of 10-0, and at what number he or she needs to be in order not to have to visit anymore. </a:t>
            </a:r>
            <a:endParaRPr lang="en-US" dirty="0">
              <a:latin typeface="Bookman Old Style" panose="02050604050505020204" pitchFamily="18" charset="0"/>
            </a:endParaRPr>
          </a:p>
        </p:txBody>
      </p:sp>
    </p:spTree>
    <p:extLst>
      <p:ext uri="{BB962C8B-B14F-4D97-AF65-F5344CB8AC3E}">
        <p14:creationId xmlns:p14="http://schemas.microsoft.com/office/powerpoint/2010/main" val="242292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A75CF-4E3B-6125-D5A8-7538A77DA1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38BD1B-0639-7F97-F74A-E5EFAD8AF1B1}"/>
              </a:ext>
            </a:extLst>
          </p:cNvPr>
          <p:cNvSpPr>
            <a:spLocks noGrp="1"/>
          </p:cNvSpPr>
          <p:nvPr>
            <p:ph type="title"/>
          </p:nvPr>
        </p:nvSpPr>
        <p:spPr/>
        <p:txBody>
          <a:bodyPr/>
          <a:lstStyle/>
          <a:p>
            <a:r>
              <a:rPr lang="en-US" b="1" dirty="0">
                <a:latin typeface="Bookman Old Style" panose="02050604050505020204" pitchFamily="18" charset="0"/>
              </a:rPr>
              <a:t>Spotting the end…</a:t>
            </a:r>
            <a:endParaRPr lang="en-US"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72051E51-6432-053C-CB00-B76DEE4F0B85}"/>
              </a:ext>
            </a:extLst>
          </p:cNvPr>
          <p:cNvSpPr>
            <a:spLocks noGrp="1"/>
          </p:cNvSpPr>
          <p:nvPr>
            <p:ph idx="1"/>
          </p:nvPr>
        </p:nvSpPr>
        <p:spPr/>
        <p:txBody>
          <a:bodyPr>
            <a:normAutofit lnSpcReduction="10000"/>
          </a:bodyPr>
          <a:lstStyle/>
          <a:p>
            <a:pPr marL="0" marR="0" algn="just">
              <a:lnSpc>
                <a:spcPct val="115000"/>
              </a:lnSpc>
              <a:spcAft>
                <a:spcPts val="800"/>
              </a:spcAft>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Engagement = making a choice to spend your life with someone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15000"/>
              </a:lnSpc>
              <a:spcAft>
                <a:spcPts val="800"/>
              </a:spcAft>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Marriage vows = promising each other, in front of witnesses to spend the rest of your life with someone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15000"/>
              </a:lnSpc>
              <a:spcAft>
                <a:spcPts val="800"/>
              </a:spcAft>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When do you make the choice to spend the rest of your life with someone? Every day, for the rest of your life. Some days, you make the choice passively, simply by keeping up the routine. </a:t>
            </a:r>
            <a:b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b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Some days you make the choice actively, when challenges/problems arise, and you DECIDE to stay and work together.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15000"/>
              </a:lnSpc>
              <a:spcAft>
                <a:spcPts val="800"/>
              </a:spcAft>
              <a:buFont typeface="Wingdings" panose="05000000000000000000" pitchFamily="2" charset="2"/>
              <a:buChar char="§"/>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On any day, you could decide to go back to your single life.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endParaRPr lang="en-US" dirty="0">
              <a:latin typeface="Bookman Old Style" panose="02050604050505020204" pitchFamily="18" charset="0"/>
            </a:endParaRPr>
          </a:p>
        </p:txBody>
      </p:sp>
    </p:spTree>
    <p:extLst>
      <p:ext uri="{BB962C8B-B14F-4D97-AF65-F5344CB8AC3E}">
        <p14:creationId xmlns:p14="http://schemas.microsoft.com/office/powerpoint/2010/main" val="2256230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6CF364-ADA4-6C9D-84DF-5ACDC57146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00DC31-F5DC-04C8-4E7D-24EE1BE33835}"/>
              </a:ext>
            </a:extLst>
          </p:cNvPr>
          <p:cNvSpPr>
            <a:spLocks noGrp="1"/>
          </p:cNvSpPr>
          <p:nvPr>
            <p:ph type="title"/>
          </p:nvPr>
        </p:nvSpPr>
        <p:spPr/>
        <p:txBody>
          <a:bodyPr/>
          <a:lstStyle/>
          <a:p>
            <a:r>
              <a:rPr lang="en-US" b="1" dirty="0">
                <a:latin typeface="Bookman Old Style" panose="02050604050505020204" pitchFamily="18" charset="0"/>
              </a:rPr>
              <a:t>Endings</a:t>
            </a:r>
          </a:p>
        </p:txBody>
      </p:sp>
      <p:sp>
        <p:nvSpPr>
          <p:cNvPr id="3" name="Content Placeholder 2">
            <a:extLst>
              <a:ext uri="{FF2B5EF4-FFF2-40B4-BE49-F238E27FC236}">
                <a16:creationId xmlns:a16="http://schemas.microsoft.com/office/drawing/2014/main" id="{4BC8EB42-F133-3804-88FF-DCDA16EFBD2E}"/>
              </a:ext>
            </a:extLst>
          </p:cNvPr>
          <p:cNvSpPr>
            <a:spLocks noGrp="1"/>
          </p:cNvSpPr>
          <p:nvPr>
            <p:ph idx="1"/>
          </p:nvPr>
        </p:nvSpPr>
        <p:spPr/>
        <p:txBody>
          <a:bodyPr>
            <a:normAutofit fontScale="92500" lnSpcReduction="10000"/>
          </a:bodyPr>
          <a:lstStyle/>
          <a:p>
            <a:pPr algn="just"/>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Many clients say they would be satisfied to end at around a 7 or 8 and don’t need to reach 9 or 10 before  they’re content to finish treatment. Sometimes the treatment can be concluded at a lower number, because the client has enough confidence that he or she can go it alone from there. In any case, it should be clear that in solution-focused work, the client decides when treatment should be concluded, not the professional.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15000"/>
              </a:lnSpc>
              <a:spcAft>
                <a:spcPts val="800"/>
              </a:spcAft>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Questions to ask close to the end to ensure that the achieved result is permanent: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15000"/>
              </a:lnSpc>
              <a:spcAft>
                <a:spcPts val="800"/>
              </a:spcAft>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What would you have to do to go backward?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15000"/>
              </a:lnSpc>
              <a:spcAft>
                <a:spcPts val="800"/>
              </a:spcAft>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What would you have to do to prevent a major relapse?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15000"/>
              </a:lnSpc>
              <a:spcAft>
                <a:spcPts val="800"/>
              </a:spcAft>
            </a:pP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What do you have to keep doing to make sure that these changes keep happening?</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endParaRPr lang="en-US" dirty="0">
              <a:latin typeface="Bookman Old Style" panose="02050604050505020204" pitchFamily="18" charset="0"/>
            </a:endParaRPr>
          </a:p>
        </p:txBody>
      </p:sp>
    </p:spTree>
    <p:extLst>
      <p:ext uri="{BB962C8B-B14F-4D97-AF65-F5344CB8AC3E}">
        <p14:creationId xmlns:p14="http://schemas.microsoft.com/office/powerpoint/2010/main" val="344910370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2556</TotalTime>
  <Words>2817</Words>
  <Application>Microsoft Office PowerPoint</Application>
  <PresentationFormat>Widescreen</PresentationFormat>
  <Paragraphs>119</Paragraphs>
  <Slides>33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Aptos</vt:lpstr>
      <vt:lpstr>Arial</vt:lpstr>
      <vt:lpstr>Bookman Old Style</vt:lpstr>
      <vt:lpstr>Calibri</vt:lpstr>
      <vt:lpstr>Garamond</vt:lpstr>
      <vt:lpstr>Wingdings</vt:lpstr>
      <vt:lpstr>Organic</vt:lpstr>
      <vt:lpstr>VCS-Inc. Wellness Coaching Services</vt:lpstr>
      <vt:lpstr>Endings</vt:lpstr>
      <vt:lpstr>Spotting the end..</vt:lpstr>
      <vt:lpstr>Spotting the end.</vt:lpstr>
      <vt:lpstr>Spotting the end.</vt:lpstr>
      <vt:lpstr>Spotting the end.</vt:lpstr>
      <vt:lpstr>Spotting the end…</vt:lpstr>
      <vt:lpstr>Spotting the end…</vt:lpstr>
      <vt:lpstr>Endings</vt:lpstr>
      <vt:lpstr>Endings</vt:lpstr>
      <vt:lpstr>Celebrating Success</vt:lpstr>
      <vt:lpstr>Celebrating success</vt:lpstr>
      <vt:lpstr>Drawings or letters</vt:lpstr>
      <vt:lpstr>Symbols:</vt:lpstr>
      <vt:lpstr>The client’s expertise</vt:lpstr>
      <vt:lpstr>The Client’s Expertise</vt:lpstr>
      <vt:lpstr>Thoughts on failure to achieve change &amp; relapse.</vt:lpstr>
      <vt:lpstr>How would  you define “successful behavioral change”?</vt:lpstr>
      <vt:lpstr>How would you define “relapse”?</vt:lpstr>
      <vt:lpstr>The Relationship Between Automatization &amp; Relapse</vt:lpstr>
      <vt:lpstr>How Automatization Contributes to Relapse</vt:lpstr>
      <vt:lpstr>How Automatization Contributes to Relapse</vt:lpstr>
      <vt:lpstr>Other Factors Influencing Relapse</vt:lpstr>
      <vt:lpstr>Unconditional Acceptance</vt:lpstr>
      <vt:lpstr>Oh, say can you say..?</vt:lpstr>
      <vt:lpstr>Define “Goal Attainment”</vt:lpstr>
      <vt:lpstr>The Absence of a Problem does not equal Goal Achievement</vt:lpstr>
      <vt:lpstr>The Absence of a Problem does not equal Goal Achievement</vt:lpstr>
      <vt:lpstr>Seven ways to ensure failure (Duncan et al.):</vt:lpstr>
      <vt:lpstr>Seven ways to ensure failure (Duncan et al.):</vt:lpstr>
      <vt:lpstr>Seven ways to ensure failure (Duncan et al.):</vt:lpstr>
      <vt:lpstr>Seven ways to ensure failure (Duncan et al.):</vt:lpstr>
      <vt:lpstr>Thoughts? Questions? Comments?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VCS-Inc. Wellness Coaching Services</dc:title>
  <dc:creator>Kristine Lopez-Morell</dc:creator>
  <cp:lastModifiedBy>Maritza Gomez</cp:lastModifiedBy>
  <cp:revision>17</cp:revision>
  <cp:lastPrinted>2024-12-17T19:06:33Z</cp:lastPrinted>
  <dcterms:created xsi:type="dcterms:W3CDTF">2024-12-15T19:21:17Z</dcterms:created>
  <dcterms:modified xsi:type="dcterms:W3CDTF">2025-01-07T14:42:52Z</dcterms:modified>
</cp:coreProperties>
</file>