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35"/>
  </p:handoutMasterIdLst>
  <p:sldIdLst>
    <p:sldId id="256" r:id="rId2"/>
    <p:sldId id="294" r:id="rId3"/>
    <p:sldId id="285" r:id="rId4"/>
    <p:sldId id="287" r:id="rId5"/>
    <p:sldId id="289" r:id="rId6"/>
    <p:sldId id="288" r:id="rId7"/>
    <p:sldId id="298" r:id="rId8"/>
    <p:sldId id="297" r:id="rId9"/>
    <p:sldId id="290" r:id="rId10"/>
    <p:sldId id="296" r:id="rId11"/>
    <p:sldId id="319" r:id="rId12"/>
    <p:sldId id="302" r:id="rId13"/>
    <p:sldId id="301" r:id="rId14"/>
    <p:sldId id="300" r:id="rId15"/>
    <p:sldId id="299" r:id="rId16"/>
    <p:sldId id="303" r:id="rId17"/>
    <p:sldId id="329" r:id="rId18"/>
    <p:sldId id="325" r:id="rId19"/>
    <p:sldId id="326" r:id="rId20"/>
    <p:sldId id="330" r:id="rId21"/>
    <p:sldId id="304" r:id="rId22"/>
    <p:sldId id="305" r:id="rId23"/>
    <p:sldId id="324" r:id="rId24"/>
    <p:sldId id="331" r:id="rId25"/>
    <p:sldId id="323" r:id="rId26"/>
    <p:sldId id="327" r:id="rId27"/>
    <p:sldId id="332" r:id="rId28"/>
    <p:sldId id="333" r:id="rId29"/>
    <p:sldId id="313" r:id="rId30"/>
    <p:sldId id="310" r:id="rId31"/>
    <p:sldId id="312" r:id="rId32"/>
    <p:sldId id="311" r:id="rId33"/>
    <p:sldId id="334"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6434"/>
          </a:xfrm>
          <a:prstGeom prst="rect">
            <a:avLst/>
          </a:prstGeom>
        </p:spPr>
        <p:txBody>
          <a:bodyPr vert="horz" lIns="93177" tIns="46589" rIns="93177" bIns="46589" rtlCol="0"/>
          <a:lstStyle>
            <a:lvl1pPr algn="r">
              <a:defRPr sz="1200"/>
            </a:lvl1pPr>
          </a:lstStyle>
          <a:p>
            <a:fld id="{8ECD2230-371D-4360-A2C9-8C38251C1B68}" type="datetimeFigureOut">
              <a:rPr lang="en-US" smtClean="0"/>
              <a:t>1/7/2025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77" tIns="46589" rIns="93177" bIns="46589" rtlCol="0" anchor="b"/>
          <a:lstStyle>
            <a:lvl1pPr algn="r">
              <a:defRPr sz="1200"/>
            </a:lvl1pPr>
          </a:lstStyle>
          <a:p>
            <a:fld id="{68F63B28-1627-4815-9E57-A48021510AD9}" type="slidenum">
              <a:rPr lang="en-US" smtClean="0"/>
              <a:t>‹#›</a:t>
            </a:fld>
            <a:endParaRPr lang="en-US"/>
          </a:p>
        </p:txBody>
      </p:sp>
    </p:spTree>
    <p:extLst>
      <p:ext uri="{BB962C8B-B14F-4D97-AF65-F5344CB8AC3E}">
        <p14:creationId xmlns:p14="http://schemas.microsoft.com/office/powerpoint/2010/main" val="20327770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A7D80CF-8118-4817-8BE3-F5B5AB7D3F5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15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9237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16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22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45974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0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13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46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51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239073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49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34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B7E6E-D82E-4FFB-A5FD-C07A6CD7E00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D80CF-8118-4817-8BE3-F5B5AB7D3F5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91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B7E6E-D82E-4FFB-A5FD-C07A6CD7E00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42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7E6E-D82E-4FFB-A5FD-C07A6CD7E00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324780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47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00796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BB7E6E-D82E-4FFB-A5FD-C07A6CD7E007}" type="datetimeFigureOut">
              <a:rPr lang="en-US" smtClean="0"/>
              <a:t>1/7/2025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D80CF-8118-4817-8BE3-F5B5AB7D3F54}" type="slidenum">
              <a:rPr lang="en-US" smtClean="0"/>
              <a:t>‹#›</a:t>
            </a:fld>
            <a:endParaRPr lang="en-US"/>
          </a:p>
        </p:txBody>
      </p:sp>
    </p:spTree>
    <p:extLst>
      <p:ext uri="{BB962C8B-B14F-4D97-AF65-F5344CB8AC3E}">
        <p14:creationId xmlns:p14="http://schemas.microsoft.com/office/powerpoint/2010/main" val="38817710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6574-A900-C836-253C-8AF3960F357C}"/>
              </a:ext>
            </a:extLst>
          </p:cNvPr>
          <p:cNvSpPr>
            <a:spLocks noGrp="1"/>
          </p:cNvSpPr>
          <p:nvPr>
            <p:ph type="ctrTitle"/>
          </p:nvPr>
        </p:nvSpPr>
        <p:spPr>
          <a:xfrm>
            <a:off x="2692398" y="1741251"/>
            <a:ext cx="6815669" cy="1645413"/>
          </a:xfrm>
        </p:spPr>
        <p:txBody>
          <a:bodyPr/>
          <a:lstStyle/>
          <a:p>
            <a:r>
              <a:rPr lang="en-US" sz="4800" dirty="0">
                <a:latin typeface="Bookman Old Style" panose="02050604050505020204" pitchFamily="18" charset="0"/>
              </a:rPr>
              <a:t>VCS-Inc. Wellness </a:t>
            </a:r>
            <a:r>
              <a:rPr lang="es-419" sz="4800" dirty="0">
                <a:latin typeface="Bookman Old Style" panose="02050604050505020204" pitchFamily="18" charset="0"/>
              </a:rPr>
              <a:t>Servicios</a:t>
            </a:r>
            <a:r>
              <a:rPr lang="en-US" sz="4800" dirty="0">
                <a:latin typeface="Bookman Old Style" panose="02050604050505020204" pitchFamily="18" charset="0"/>
              </a:rPr>
              <a:t> de Coaching</a:t>
            </a:r>
          </a:p>
        </p:txBody>
      </p:sp>
      <p:sp>
        <p:nvSpPr>
          <p:cNvPr id="3" name="Subtitle 2">
            <a:extLst>
              <a:ext uri="{FF2B5EF4-FFF2-40B4-BE49-F238E27FC236}">
                <a16:creationId xmlns:a16="http://schemas.microsoft.com/office/drawing/2014/main" id="{AC755728-0CB8-1015-34A4-9BBC776E958F}"/>
              </a:ext>
            </a:extLst>
          </p:cNvPr>
          <p:cNvSpPr>
            <a:spLocks noGrp="1"/>
          </p:cNvSpPr>
          <p:nvPr>
            <p:ph type="subTitle" idx="1"/>
          </p:nvPr>
        </p:nvSpPr>
        <p:spPr/>
        <p:txBody>
          <a:bodyPr>
            <a:normAutofit/>
          </a:bodyPr>
          <a:lstStyle/>
          <a:p>
            <a:r>
              <a:rPr lang="es-AR" sz="3600" dirty="0">
                <a:latin typeface="Bookman Old Style" panose="02050604050505020204" pitchFamily="18" charset="0"/>
              </a:rPr>
              <a:t>Lección 11 </a:t>
            </a:r>
          </a:p>
        </p:txBody>
      </p:sp>
    </p:spTree>
    <p:extLst>
      <p:ext uri="{BB962C8B-B14F-4D97-AF65-F5344CB8AC3E}">
        <p14:creationId xmlns:p14="http://schemas.microsoft.com/office/powerpoint/2010/main" val="424047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12FA5-FB43-55C6-4E96-EFF4A3EF0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D6BD5-640F-1658-51F2-328BAD039706}"/>
              </a:ext>
            </a:extLst>
          </p:cNvPr>
          <p:cNvSpPr>
            <a:spLocks noGrp="1"/>
          </p:cNvSpPr>
          <p:nvPr>
            <p:ph type="title"/>
          </p:nvPr>
        </p:nvSpPr>
        <p:spPr/>
        <p:txBody>
          <a:bodyPr/>
          <a:lstStyle/>
          <a:p>
            <a:r>
              <a:rPr lang="en-US" b="1" dirty="0">
                <a:latin typeface="Bookman Old Style" panose="02050604050505020204" pitchFamily="18" charset="0"/>
              </a:rPr>
              <a:t>Finales</a:t>
            </a:r>
          </a:p>
        </p:txBody>
      </p:sp>
      <p:sp>
        <p:nvSpPr>
          <p:cNvPr id="3" name="Content Placeholder 2">
            <a:extLst>
              <a:ext uri="{FF2B5EF4-FFF2-40B4-BE49-F238E27FC236}">
                <a16:creationId xmlns:a16="http://schemas.microsoft.com/office/drawing/2014/main" id="{B722002A-2ABF-8E01-978D-3BF2A7EEC84D}"/>
              </a:ext>
            </a:extLst>
          </p:cNvPr>
          <p:cNvSpPr>
            <a:spLocks noGrp="1"/>
          </p:cNvSpPr>
          <p:nvPr>
            <p:ph idx="1"/>
          </p:nvPr>
        </p:nvSpPr>
        <p:spPr>
          <a:xfrm>
            <a:off x="869430" y="2556932"/>
            <a:ext cx="10478124" cy="3318936"/>
          </a:xfrm>
        </p:spPr>
        <p:txBody>
          <a:bodyPr>
            <a:noAutofit/>
          </a:bodyPr>
          <a:lstStyle/>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Los clientes deben ser capaces de finalizar las sesiones cuando estén seguros de que están viendo un crecimiento constante y sepan cómo mantener ese impulso. No tienes que llevarlos a un "lugar perfecto". Nunca estuvieron en un lugar perfecto antes de venir a ti por primera vez, y sin embargo, hubo un momento en que no necesitaron ayuda. Puede terminar sabiendo que tiene una política de puertas abiertas, y pueden regresar si es necesario para una sesión de puesta a punto. No envíes un mensaje de que no crees que el cliente puede mantener el éxito sin que tú lo apoyes. Asesino de la autoeficacia.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Las sesiones de prevención de recaídas/sesiones de seguimiento tranquilizan más al profesional centrado en el problema que al cliente.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Certificados: con una serie de cumplidos, o la imagen milagrosa, o algún otro mensaje de validación.</a:t>
            </a: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130898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latin typeface="Bookman Old Style" panose="02050604050505020204" pitchFamily="18" charset="0"/>
              </a:rPr>
              <a:t>Celebrando los éxitos</a:t>
            </a:r>
          </a:p>
        </p:txBody>
      </p:sp>
    </p:spTree>
    <p:extLst>
      <p:ext uri="{BB962C8B-B14F-4D97-AF65-F5344CB8AC3E}">
        <p14:creationId xmlns:p14="http://schemas.microsoft.com/office/powerpoint/2010/main" val="302164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9649-7EC2-0442-3E24-8EF7070F7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FA932-7552-B353-DC0E-C79317A130A6}"/>
              </a:ext>
            </a:extLst>
          </p:cNvPr>
          <p:cNvSpPr>
            <a:spLocks noGrp="1"/>
          </p:cNvSpPr>
          <p:nvPr>
            <p:ph type="title"/>
          </p:nvPr>
        </p:nvSpPr>
        <p:spPr>
          <a:xfrm>
            <a:off x="1295401" y="982132"/>
            <a:ext cx="9601196" cy="1303867"/>
          </a:xfrm>
        </p:spPr>
        <p:txBody>
          <a:bodyPr/>
          <a:lstStyle/>
          <a:p>
            <a:r>
              <a:rPr lang="es-AR" sz="4400" b="1" kern="100" dirty="0">
                <a:effectLst/>
                <a:latin typeface="Bookman Old Style" panose="02050604050505020204" pitchFamily="18" charset="0"/>
                <a:ea typeface="Aptos" panose="020B0004020202020204" pitchFamily="34" charset="0"/>
                <a:cs typeface="Times New Roman" panose="02020603050405020304" pitchFamily="18" charset="0"/>
              </a:rPr>
              <a:t>Celebrando los éxitos</a:t>
            </a:r>
            <a:endParaRPr lang="es-AR"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4C47322-6E32-E503-47CF-0A6839351819}"/>
              </a:ext>
            </a:extLst>
          </p:cNvPr>
          <p:cNvSpPr>
            <a:spLocks noGrp="1"/>
          </p:cNvSpPr>
          <p:nvPr>
            <p:ph idx="1"/>
          </p:nvPr>
        </p:nvSpPr>
        <p:spPr>
          <a:xfrm>
            <a:off x="974358" y="2556932"/>
            <a:ext cx="10313233" cy="3318936"/>
          </a:xfrm>
        </p:spPr>
        <p:txBody>
          <a:bodyPr>
            <a:noAutofit/>
          </a:bodyPr>
          <a:lstStyle/>
          <a:p>
            <a:pPr marL="57150" marR="0" indent="-34290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Pregunte al principio cómo le gustaría al cliente celebrar cuando ha alcanzado la meta. En la última sesión, el profesional puede volver a esto.</a:t>
            </a:r>
          </a:p>
          <a:p>
            <a:pPr marL="57150" marR="0" indent="-34290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cliente celebra la conclusión de las sesiones con tarta, flores y aperitivos</a:t>
            </a:r>
          </a:p>
          <a:p>
            <a:pPr marL="57150" marR="0" indent="-34290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pregunta a quién va a celebrar el cliente su victoria sobre el problema</a:t>
            </a:r>
          </a:p>
          <a:p>
            <a:pPr marL="57150" marR="0" indent="-34290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pregunta a quién le gustaría invitar al cliente a una fiesta de victoria</a:t>
            </a:r>
          </a:p>
          <a:p>
            <a:pPr marL="57150" marR="0" indent="-34290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pregunta qué dirá el cliente en el discurso que dará en la fiesta</a:t>
            </a:r>
          </a:p>
          <a:p>
            <a:pPr marL="57150" marR="0" indent="-34290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pide a cada miembro de la familia que haga un cumplido a los demás miembros de la familia</a:t>
            </a:r>
          </a:p>
          <a:p>
            <a:endParaRPr lang="en-US" sz="1800" dirty="0">
              <a:latin typeface="Bookman Old Style" panose="02050604050505020204" pitchFamily="18" charset="0"/>
            </a:endParaRPr>
          </a:p>
        </p:txBody>
      </p:sp>
    </p:spTree>
    <p:extLst>
      <p:ext uri="{BB962C8B-B14F-4D97-AF65-F5344CB8AC3E}">
        <p14:creationId xmlns:p14="http://schemas.microsoft.com/office/powerpoint/2010/main" val="266446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2E774-931B-3A43-06BF-1AFF05341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14770-A4B3-B924-60A5-F4D6057EB866}"/>
              </a:ext>
            </a:extLst>
          </p:cNvPr>
          <p:cNvSpPr>
            <a:spLocks noGrp="1"/>
          </p:cNvSpPr>
          <p:nvPr>
            <p:ph type="title"/>
          </p:nvPr>
        </p:nvSpPr>
        <p:spPr/>
        <p:txBody>
          <a:bodyPr>
            <a:normAutofit/>
          </a:bodyPr>
          <a:lstStyle/>
          <a:p>
            <a:r>
              <a:rPr lang="es-AR" sz="5400" b="1" kern="100" dirty="0">
                <a:effectLst/>
                <a:latin typeface="Bookman Old Style" panose="02050604050505020204" pitchFamily="18" charset="0"/>
                <a:ea typeface="Aptos" panose="020B0004020202020204" pitchFamily="34" charset="0"/>
                <a:cs typeface="Times New Roman" panose="02020603050405020304" pitchFamily="18" charset="0"/>
              </a:rPr>
              <a:t>Dibujos</a:t>
            </a:r>
            <a:r>
              <a:rPr lang="en-US" sz="5400" b="1" kern="100" dirty="0">
                <a:effectLst/>
                <a:latin typeface="Bookman Old Style" panose="02050604050505020204" pitchFamily="18" charset="0"/>
                <a:ea typeface="Aptos" panose="020B0004020202020204" pitchFamily="34" charset="0"/>
                <a:cs typeface="Times New Roman" panose="02020603050405020304" pitchFamily="18" charset="0"/>
              </a:rPr>
              <a:t> o cartas</a:t>
            </a:r>
            <a:endParaRPr lang="en-US" sz="54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BE9817F-AC29-D5AC-EAA4-C9CC37079955}"/>
              </a:ext>
            </a:extLst>
          </p:cNvPr>
          <p:cNvSpPr>
            <a:spLocks noGrp="1"/>
          </p:cNvSpPr>
          <p:nvPr>
            <p:ph idx="1"/>
          </p:nvPr>
        </p:nvSpPr>
        <p:spPr>
          <a:xfrm>
            <a:off x="1295401" y="3013022"/>
            <a:ext cx="9601196" cy="2862845"/>
          </a:xfrm>
        </p:spPr>
        <p:txBody>
          <a:bodyPr/>
          <a:lstStyle/>
          <a:p>
            <a:pPr marL="0" marR="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escribe al cliente una carta en la que describe su objetivo, los pasos que ha dado para lograrlo y sus éxitos, felicitando al cliente. </a:t>
            </a:r>
          </a:p>
          <a:p>
            <a:pPr marL="0" marR="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cliente realiza un dibujo de la situación al principio de las sesiones y otro al final. </a:t>
            </a:r>
          </a:p>
          <a:p>
            <a:pPr marL="0" marR="0">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cliente hace un folleto de recetas para el éxito lleno de descripciones de cómo el cliente ha logrado éxitos en su vida. </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275445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D1B2F-C80B-7F07-5570-908D09FD7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7E354-3E94-DD13-2143-DDF79D973AB2}"/>
              </a:ext>
            </a:extLst>
          </p:cNvPr>
          <p:cNvSpPr>
            <a:spLocks noGrp="1"/>
          </p:cNvSpPr>
          <p:nvPr>
            <p:ph type="title"/>
          </p:nvPr>
        </p:nvSpPr>
        <p:spPr/>
        <p:txBody>
          <a:bodyPr>
            <a:normAutofit/>
          </a:bodyPr>
          <a:lstStyle/>
          <a:p>
            <a:r>
              <a:rPr lang="es-AR" sz="5400" b="1" kern="100">
                <a:effectLst/>
                <a:latin typeface="Bookman Old Style" panose="02050604050505020204" pitchFamily="18" charset="0"/>
                <a:ea typeface="Aptos" panose="020B0004020202020204" pitchFamily="34" charset="0"/>
                <a:cs typeface="Times New Roman" panose="02020603050405020304" pitchFamily="18" charset="0"/>
              </a:rPr>
              <a:t>Simbolos</a:t>
            </a:r>
            <a:r>
              <a:rPr lang="es-AR" sz="5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s-AR" sz="54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52A793D-2DEC-2749-DDD1-1BC6FAAF713D}"/>
              </a:ext>
            </a:extLst>
          </p:cNvPr>
          <p:cNvSpPr>
            <a:spLocks noGrp="1"/>
          </p:cNvSpPr>
          <p:nvPr>
            <p:ph idx="1"/>
          </p:nvPr>
        </p:nvSpPr>
        <p:spPr/>
        <p:txBody>
          <a:bodyPr>
            <a:normAutofit fontScale="92500" lnSpcReduction="10000"/>
          </a:bodyPr>
          <a:lstStyle/>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le da al cliente un objeto transitorio. Un peluche, una mascota, una varita mágica, etc. que simbolice su esfuerzo/viaje.</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hace que el cliente elija un símbolo para su victoria y lo dibuje o lo haga. </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o cliente hace una pequeña placa con una máxima o lema que simboliza el éxito del cliente. </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le da al cliente una taza con un dicho genial</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Al cliente se le ocurre un hechizo mágico, una oración o una afirmación para que las cosas sigan yendo bien</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79363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7B55-0808-D4BB-F4E5-8FEAE5319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2D902-6181-333A-7AC1-F9C95F49F6B9}"/>
              </a:ext>
            </a:extLst>
          </p:cNvPr>
          <p:cNvSpPr>
            <a:spLocks noGrp="1"/>
          </p:cNvSpPr>
          <p:nvPr>
            <p:ph type="title"/>
          </p:nvPr>
        </p:nvSpPr>
        <p:spPr/>
        <p:txBody>
          <a:bodyPr>
            <a:normAutofit/>
          </a:bodyPr>
          <a:lstStyle/>
          <a:p>
            <a:r>
              <a:rPr lang="es-AR" sz="5400" b="1" kern="100">
                <a:effectLst/>
                <a:latin typeface="Bookman Old Style" panose="02050604050505020204" pitchFamily="18" charset="0"/>
                <a:ea typeface="Aptos" panose="020B0004020202020204" pitchFamily="34" charset="0"/>
                <a:cs typeface="Times New Roman" panose="02020603050405020304" pitchFamily="18" charset="0"/>
              </a:rPr>
              <a:t>La experiencia del cliente</a:t>
            </a:r>
            <a:endParaRPr lang="es-AR" sz="5400" b="1">
              <a:latin typeface="Bookman Old Style" panose="02050604050505020204" pitchFamily="18" charset="0"/>
            </a:endParaRPr>
          </a:p>
        </p:txBody>
      </p:sp>
      <p:sp>
        <p:nvSpPr>
          <p:cNvPr id="3" name="Content Placeholder 2">
            <a:extLst>
              <a:ext uri="{FF2B5EF4-FFF2-40B4-BE49-F238E27FC236}">
                <a16:creationId xmlns:a16="http://schemas.microsoft.com/office/drawing/2014/main" id="{6DF5B597-AD7A-618B-BCC0-E18CFDB1AC8C}"/>
              </a:ext>
            </a:extLst>
          </p:cNvPr>
          <p:cNvSpPr>
            <a:spLocks noGrp="1"/>
          </p:cNvSpPr>
          <p:nvPr>
            <p:ph idx="1"/>
          </p:nvPr>
        </p:nvSpPr>
        <p:spPr/>
        <p:txBody>
          <a:bodyPr/>
          <a:lstStyle/>
          <a:p>
            <a:pPr marL="0" marR="0">
              <a:lnSpc>
                <a:spcPct val="115000"/>
              </a:lnSpc>
              <a:spcAft>
                <a:spcPts val="800"/>
              </a:spcAft>
              <a:buFont typeface="Wingdings" panose="05000000000000000000" pitchFamily="2" charset="2"/>
              <a:buChar char="§"/>
            </a:pPr>
            <a:r>
              <a:rPr lang="es-419" sz="1800" kern="100">
                <a:effectLst/>
                <a:latin typeface="Bookman Old Style" panose="02050604050505020204" pitchFamily="18" charset="0"/>
                <a:ea typeface="Aptos" panose="020B0004020202020204" pitchFamily="34" charset="0"/>
                <a:cs typeface="Times New Roman" panose="02020603050405020304" pitchFamily="18" charset="0"/>
              </a:rPr>
              <a:t>El profesional pregunta cuál es el consejo más importante que el cliente tiene para el próximo cliente que experimente los mismos problemas. </a:t>
            </a:r>
          </a:p>
          <a:p>
            <a:pPr marL="0" marR="0">
              <a:lnSpc>
                <a:spcPct val="115000"/>
              </a:lnSpc>
              <a:spcAft>
                <a:spcPts val="800"/>
              </a:spcAft>
              <a:buFont typeface="Wingdings" panose="05000000000000000000" pitchFamily="2" charset="2"/>
              <a:buChar char="§"/>
            </a:pPr>
            <a:r>
              <a:rPr lang="es-419"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pide permiso para consultar al cliente como experto si se encuentra perdido durante un tratamiento similar</a:t>
            </a:r>
          </a:p>
          <a:p>
            <a:pPr marL="0" marR="0">
              <a:lnSpc>
                <a:spcPct val="115000"/>
              </a:lnSpc>
              <a:spcAft>
                <a:spcPts val="800"/>
              </a:spcAft>
              <a:buFont typeface="Wingdings" panose="05000000000000000000" pitchFamily="2" charset="2"/>
              <a:buChar char="§"/>
            </a:pPr>
            <a:r>
              <a:rPr lang="es-419"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pregunta qué tendría que hacer el cliente para asegurarse de que las cosas le vuelvan a salir mal lo más rápido posible. </a:t>
            </a:r>
          </a:p>
          <a:p>
            <a:pPr marL="0" marR="0">
              <a:lnSpc>
                <a:spcPct val="115000"/>
              </a:lnSpc>
              <a:spcAft>
                <a:spcPts val="800"/>
              </a:spcAft>
              <a:buFont typeface="Wingdings" panose="05000000000000000000" pitchFamily="2" charset="2"/>
              <a:buChar char="§"/>
            </a:pPr>
            <a:r>
              <a:rPr lang="es-419"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pregunta qué es lo más importante que el cliente ha aprendido sobre sí mismo y por lo tanto vale la pena recordarlo. </a:t>
            </a:r>
          </a:p>
          <a:p>
            <a:endParaRPr lang="es-419" dirty="0">
              <a:latin typeface="Bookman Old Style" panose="02050604050505020204" pitchFamily="18" charset="0"/>
            </a:endParaRPr>
          </a:p>
        </p:txBody>
      </p:sp>
    </p:spTree>
    <p:extLst>
      <p:ext uri="{BB962C8B-B14F-4D97-AF65-F5344CB8AC3E}">
        <p14:creationId xmlns:p14="http://schemas.microsoft.com/office/powerpoint/2010/main" val="1420869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CBF9-4E86-7A0C-2024-4CC50C267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61471-5035-56D2-D38B-B4C4DA5EBA28}"/>
              </a:ext>
            </a:extLst>
          </p:cNvPr>
          <p:cNvSpPr>
            <a:spLocks noGrp="1"/>
          </p:cNvSpPr>
          <p:nvPr>
            <p:ph type="title"/>
          </p:nvPr>
        </p:nvSpPr>
        <p:spPr/>
        <p:txBody>
          <a:bodyPr/>
          <a:lstStyle/>
          <a:p>
            <a:r>
              <a:rPr lang="es-AR" b="1" dirty="0">
                <a:latin typeface="Bookman Old Style" panose="02050604050505020204" pitchFamily="18" charset="0"/>
              </a:rPr>
              <a:t>La experiencia del cliente</a:t>
            </a:r>
          </a:p>
        </p:txBody>
      </p:sp>
      <p:sp>
        <p:nvSpPr>
          <p:cNvPr id="3" name="Content Placeholder 2">
            <a:extLst>
              <a:ext uri="{FF2B5EF4-FFF2-40B4-BE49-F238E27FC236}">
                <a16:creationId xmlns:a16="http://schemas.microsoft.com/office/drawing/2014/main" id="{31350277-FD78-702C-4888-4771D0797BE4}"/>
              </a:ext>
            </a:extLst>
          </p:cNvPr>
          <p:cNvSpPr>
            <a:spLocks noGrp="1"/>
          </p:cNvSpPr>
          <p:nvPr>
            <p:ph idx="1"/>
          </p:nvPr>
        </p:nvSpPr>
        <p:spPr>
          <a:xfrm>
            <a:off x="1295402" y="2912534"/>
            <a:ext cx="9601196" cy="3318936"/>
          </a:xfrm>
        </p:spPr>
        <p:txBody>
          <a:bodyPr/>
          <a:lstStyle/>
          <a:p>
            <a:pPr marL="0" marR="0" algn="just">
              <a:lnSpc>
                <a:spcPct val="115000"/>
              </a:lnSpc>
              <a:spcAft>
                <a:spcPts val="800"/>
              </a:spcAft>
              <a:buFont typeface="Wingdings" panose="05000000000000000000" pitchFamily="2" charset="2"/>
              <a:buChar char="§"/>
            </a:pPr>
            <a:r>
              <a:rPr lang="es-419" sz="1800" kern="100">
                <a:effectLst/>
                <a:latin typeface="Bookman Old Style" panose="02050604050505020204" pitchFamily="18" charset="0"/>
                <a:ea typeface="Aptos" panose="020B0004020202020204" pitchFamily="34" charset="0"/>
                <a:cs typeface="Times New Roman" panose="02020603050405020304" pitchFamily="18" charset="0"/>
              </a:rPr>
              <a:t>El profesional pregunta qué habrá logrado el cliente en 1 (5,10) año(s) si continúa por el camino correcto. </a:t>
            </a:r>
          </a:p>
          <a:p>
            <a:pPr marL="0" marR="0" algn="just">
              <a:lnSpc>
                <a:spcPct val="115000"/>
              </a:lnSpc>
              <a:spcAft>
                <a:spcPts val="800"/>
              </a:spcAft>
              <a:buFont typeface="Wingdings" panose="05000000000000000000" pitchFamily="2" charset="2"/>
              <a:buChar char="§"/>
            </a:pPr>
            <a:r>
              <a:rPr lang="es-419"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hace una cita de seguimiento para que el cliente pueda venir a decirle lo que va bien y lo que va mejor. </a:t>
            </a:r>
          </a:p>
          <a:p>
            <a:pPr algn="just"/>
            <a:endParaRPr lang="es-419" dirty="0">
              <a:latin typeface="Bookman Old Style" panose="02050604050505020204" pitchFamily="18" charset="0"/>
            </a:endParaRPr>
          </a:p>
        </p:txBody>
      </p:sp>
    </p:spTree>
    <p:extLst>
      <p:ext uri="{BB962C8B-B14F-4D97-AF65-F5344CB8AC3E}">
        <p14:creationId xmlns:p14="http://schemas.microsoft.com/office/powerpoint/2010/main" val="391669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a:latin typeface="Bookman Old Style" panose="02050604050505020204" pitchFamily="18" charset="0"/>
              </a:rPr>
              <a:t>Pensamientos sobre el fracaso para lograr el cambio y la recaída.</a:t>
            </a:r>
            <a:endParaRPr lang="en-US" b="1" dirty="0">
              <a:latin typeface="Bookman Old Style" panose="02050604050505020204" pitchFamily="18" charset="0"/>
            </a:endParaRPr>
          </a:p>
        </p:txBody>
      </p:sp>
    </p:spTree>
    <p:extLst>
      <p:ext uri="{BB962C8B-B14F-4D97-AF65-F5344CB8AC3E}">
        <p14:creationId xmlns:p14="http://schemas.microsoft.com/office/powerpoint/2010/main" val="118714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a:latin typeface="Bookman Old Style" panose="02050604050505020204" pitchFamily="18" charset="0"/>
              </a:rPr>
              <a:t>¿Cómo definirías un "cambio de comportamiento exitoso"?</a:t>
            </a:r>
            <a:endParaRPr lang="en-US" b="1" dirty="0">
              <a:latin typeface="Bookman Old Style" panose="02050604050505020204" pitchFamily="18" charset="0"/>
            </a:endParaRPr>
          </a:p>
        </p:txBody>
      </p:sp>
    </p:spTree>
    <p:extLst>
      <p:ext uri="{BB962C8B-B14F-4D97-AF65-F5344CB8AC3E}">
        <p14:creationId xmlns:p14="http://schemas.microsoft.com/office/powerpoint/2010/main" val="147340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a:latin typeface="Bookman Old Style" panose="02050604050505020204" pitchFamily="18" charset="0"/>
              </a:rPr>
              <a:t>¿Cómo definirías la "recaída"?</a:t>
            </a:r>
          </a:p>
        </p:txBody>
      </p:sp>
    </p:spTree>
    <p:extLst>
      <p:ext uri="{BB962C8B-B14F-4D97-AF65-F5344CB8AC3E}">
        <p14:creationId xmlns:p14="http://schemas.microsoft.com/office/powerpoint/2010/main" val="400818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2929-1228-17DF-960A-39B1C8FC2CD7}"/>
              </a:ext>
            </a:extLst>
          </p:cNvPr>
          <p:cNvSpPr>
            <a:spLocks noGrp="1"/>
          </p:cNvSpPr>
          <p:nvPr>
            <p:ph type="title"/>
          </p:nvPr>
        </p:nvSpPr>
        <p:spPr/>
        <p:txBody>
          <a:bodyPr>
            <a:normAutofit/>
          </a:bodyPr>
          <a:lstStyle/>
          <a:p>
            <a:r>
              <a:rPr lang="es-AR" sz="5400" b="1" dirty="0">
                <a:latin typeface="Bookman Old Style" panose="02050604050505020204" pitchFamily="18" charset="0"/>
              </a:rPr>
              <a:t>Concluyendo</a:t>
            </a:r>
            <a:endParaRPr lang="es-AR" sz="5400" dirty="0"/>
          </a:p>
        </p:txBody>
      </p:sp>
    </p:spTree>
    <p:extLst>
      <p:ext uri="{BB962C8B-B14F-4D97-AF65-F5344CB8AC3E}">
        <p14:creationId xmlns:p14="http://schemas.microsoft.com/office/powerpoint/2010/main" val="333039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C7B9-2D55-F64D-2D79-631B2AF68332}"/>
              </a:ext>
            </a:extLst>
          </p:cNvPr>
          <p:cNvSpPr>
            <a:spLocks noGrp="1"/>
          </p:cNvSpPr>
          <p:nvPr>
            <p:ph type="title"/>
          </p:nvPr>
        </p:nvSpPr>
        <p:spPr>
          <a:xfrm>
            <a:off x="2015069" y="1232848"/>
            <a:ext cx="8158688" cy="2342272"/>
          </a:xfrm>
        </p:spPr>
        <p:txBody>
          <a:bodyPr>
            <a:noAutofit/>
          </a:bodyPr>
          <a:lstStyle/>
          <a:p>
            <a:r>
              <a:rPr lang="es-ES" sz="4800" b="1" dirty="0">
                <a:latin typeface="Bookman Old Style" panose="02050604050505020204" pitchFamily="18" charset="0"/>
              </a:rPr>
              <a:t>La relación entre la automatización y la recaída</a:t>
            </a:r>
            <a:endParaRPr lang="en-US" sz="4800" b="1" dirty="0">
              <a:latin typeface="Bookman Old Style" panose="02050604050505020204" pitchFamily="18" charset="0"/>
            </a:endParaRPr>
          </a:p>
        </p:txBody>
      </p:sp>
    </p:spTree>
    <p:extLst>
      <p:ext uri="{BB962C8B-B14F-4D97-AF65-F5344CB8AC3E}">
        <p14:creationId xmlns:p14="http://schemas.microsoft.com/office/powerpoint/2010/main" val="102948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00191-CB80-9829-5691-F41D0BE71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D57CD-4C20-684C-201A-8C79C7D304B4}"/>
              </a:ext>
            </a:extLst>
          </p:cNvPr>
          <p:cNvSpPr>
            <a:spLocks noGrp="1"/>
          </p:cNvSpPr>
          <p:nvPr>
            <p:ph type="title"/>
          </p:nvPr>
        </p:nvSpPr>
        <p:spPr/>
        <p:txBody>
          <a:bodyPr>
            <a:normAutofit fontScale="90000"/>
          </a:bodyPr>
          <a:lstStyle/>
          <a:p>
            <a:r>
              <a:rPr lang="es-ES" sz="5400" b="1" dirty="0">
                <a:latin typeface="Bookman Old Style" panose="02050604050505020204" pitchFamily="18" charset="0"/>
              </a:rPr>
              <a:t>Cómo la automatización contribuye a la recaída</a:t>
            </a:r>
            <a:endParaRPr lang="en-US" sz="54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F715BCD4-4708-4D79-7880-E4B28AD19BD9}"/>
              </a:ext>
            </a:extLst>
          </p:cNvPr>
          <p:cNvSpPr>
            <a:spLocks noGrp="1"/>
          </p:cNvSpPr>
          <p:nvPr>
            <p:ph idx="1"/>
          </p:nvPr>
        </p:nvSpPr>
        <p:spPr>
          <a:xfrm>
            <a:off x="1295402" y="2556932"/>
            <a:ext cx="9601196" cy="3318936"/>
          </a:xfrm>
        </p:spPr>
        <p:txBody>
          <a:bodyPr>
            <a:normAutofit fontScale="92500" lnSpcReduction="10000"/>
          </a:bodyPr>
          <a:lstStyle/>
          <a:p>
            <a:pPr algn="just">
              <a:buFont typeface="Wingdings" panose="05000000000000000000" pitchFamily="2" charset="2"/>
              <a:buChar char="§"/>
            </a:pPr>
            <a:r>
              <a:rPr lang="es-ES" sz="1800" dirty="0">
                <a:latin typeface="Bookman Old Style" panose="02050604050505020204" pitchFamily="18" charset="0"/>
                <a:ea typeface="Aptos" panose="020B0004020202020204" pitchFamily="34" charset="0"/>
                <a:cs typeface="Times New Roman" panose="02020603050405020304" pitchFamily="18" charset="0"/>
              </a:rPr>
              <a:t>Nuestros cerebros están predispuestos a la automatización. Naturalmente, creamos bucles de hábitos para conservar la energía mental y manejar la atención/concentración limitada y la memoria de trabajo. </a:t>
            </a:r>
          </a:p>
          <a:p>
            <a:pPr algn="just">
              <a:buFont typeface="Wingdings" panose="05000000000000000000" pitchFamily="2" charset="2"/>
              <a:buChar char="§"/>
            </a:pPr>
            <a:r>
              <a:rPr lang="es-ES" sz="1800" b="1" dirty="0">
                <a:latin typeface="Bookman Old Style" panose="02050604050505020204" pitchFamily="18" charset="0"/>
                <a:ea typeface="Aptos" panose="020B0004020202020204" pitchFamily="34" charset="0"/>
                <a:cs typeface="Times New Roman" panose="02020603050405020304" pitchFamily="18" charset="0"/>
              </a:rPr>
              <a:t>Los programas mentales </a:t>
            </a:r>
            <a:r>
              <a:rPr lang="es-ES" sz="1800" dirty="0">
                <a:latin typeface="Bookman Old Style" panose="02050604050505020204" pitchFamily="18" charset="0"/>
                <a:ea typeface="Aptos" panose="020B0004020202020204" pitchFamily="34" charset="0"/>
                <a:cs typeface="Times New Roman" panose="02020603050405020304" pitchFamily="18" charset="0"/>
              </a:rPr>
              <a:t>(Hábitos), una vez formados y automatizados, permanecen almacenados en nuestra memoria para siempre. Siempre pueden reactivarse y hacerse cargo de la regulación de nuestro comportamiento. </a:t>
            </a:r>
          </a:p>
          <a:p>
            <a:pPr algn="just">
              <a:buFont typeface="Wingdings" panose="05000000000000000000" pitchFamily="2" charset="2"/>
              <a:buChar char="§"/>
            </a:pPr>
            <a:r>
              <a:rPr lang="es-ES" sz="1800" dirty="0">
                <a:latin typeface="Bookman Old Style" panose="02050604050505020204" pitchFamily="18" charset="0"/>
                <a:ea typeface="Aptos" panose="020B0004020202020204" pitchFamily="34" charset="0"/>
                <a:cs typeface="Times New Roman" panose="02020603050405020304" pitchFamily="18" charset="0"/>
              </a:rPr>
              <a:t>Esta es la razón por la que el "</a:t>
            </a:r>
            <a:r>
              <a:rPr lang="es-ES" sz="1800" b="1" u="sng" dirty="0">
                <a:latin typeface="Bookman Old Style" panose="02050604050505020204" pitchFamily="18" charset="0"/>
                <a:ea typeface="Aptos" panose="020B0004020202020204" pitchFamily="34" charset="0"/>
                <a:cs typeface="Times New Roman" panose="02020603050405020304" pitchFamily="18" charset="0"/>
              </a:rPr>
              <a:t>cambio de comportamiento exitoso</a:t>
            </a:r>
            <a:r>
              <a:rPr lang="es-ES" sz="1800" dirty="0">
                <a:latin typeface="Bookman Old Style" panose="02050604050505020204" pitchFamily="18" charset="0"/>
                <a:ea typeface="Aptos" panose="020B0004020202020204" pitchFamily="34" charset="0"/>
                <a:cs typeface="Times New Roman" panose="02020603050405020304" pitchFamily="18" charset="0"/>
              </a:rPr>
              <a:t>" a menudo es seguido por una recaída, según SFI. </a:t>
            </a:r>
          </a:p>
          <a:p>
            <a:pPr algn="just">
              <a:buFont typeface="Wingdings" panose="05000000000000000000" pitchFamily="2" charset="2"/>
              <a:buChar char="§"/>
            </a:pPr>
            <a:r>
              <a:rPr lang="es-ES" sz="1800" b="1" dirty="0">
                <a:latin typeface="Bookman Old Style" panose="02050604050505020204" pitchFamily="18" charset="0"/>
                <a:ea typeface="Aptos" panose="020B0004020202020204" pitchFamily="34" charset="0"/>
                <a:cs typeface="Times New Roman" panose="02020603050405020304" pitchFamily="18" charset="0"/>
              </a:rPr>
              <a:t>Los factores cognitivos</a:t>
            </a:r>
            <a:r>
              <a:rPr lang="es-ES" sz="1800" dirty="0">
                <a:latin typeface="Bookman Old Style" panose="02050604050505020204" pitchFamily="18" charset="0"/>
                <a:ea typeface="Aptos" panose="020B0004020202020204" pitchFamily="34" charset="0"/>
                <a:cs typeface="Times New Roman" panose="02020603050405020304" pitchFamily="18" charset="0"/>
              </a:rPr>
              <a:t>, en cambio, nos permiten </a:t>
            </a:r>
            <a:r>
              <a:rPr lang="es-ES" sz="1800" b="1" dirty="0">
                <a:latin typeface="Bookman Old Style" panose="02050604050505020204" pitchFamily="18" charset="0"/>
                <a:ea typeface="Aptos" panose="020B0004020202020204" pitchFamily="34" charset="0"/>
                <a:cs typeface="Times New Roman" panose="02020603050405020304" pitchFamily="18" charset="0"/>
              </a:rPr>
              <a:t>ignorar el sufrimiento o creer que el esfuerzo personal es innecesario o imposible. </a:t>
            </a:r>
            <a:r>
              <a:rPr lang="es-ES" sz="1800" dirty="0">
                <a:latin typeface="Bookman Old Style" panose="02050604050505020204" pitchFamily="18" charset="0"/>
                <a:ea typeface="Aptos" panose="020B0004020202020204" pitchFamily="34" charset="0"/>
                <a:cs typeface="Times New Roman" panose="02020603050405020304" pitchFamily="18" charset="0"/>
              </a:rPr>
              <a:t>Esto implica limitar los propios objetivos, no presentar ninguno o mantenerlos vagos, lo que evita cualquier comparación desfavorable con el aquí y el ahora. (Vea el folleto "Factores cognitivos").</a:t>
            </a:r>
          </a:p>
        </p:txBody>
      </p:sp>
    </p:spTree>
    <p:extLst>
      <p:ext uri="{BB962C8B-B14F-4D97-AF65-F5344CB8AC3E}">
        <p14:creationId xmlns:p14="http://schemas.microsoft.com/office/powerpoint/2010/main" val="264307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1FB9-B72D-6E75-D511-E3690E3DE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835A9-ECCA-D866-78E2-024C51E2AEEA}"/>
              </a:ext>
            </a:extLst>
          </p:cNvPr>
          <p:cNvSpPr>
            <a:spLocks noGrp="1"/>
          </p:cNvSpPr>
          <p:nvPr>
            <p:ph type="title"/>
          </p:nvPr>
        </p:nvSpPr>
        <p:spPr/>
        <p:txBody>
          <a:bodyPr>
            <a:normAutofit fontScale="90000"/>
          </a:bodyPr>
          <a:lstStyle/>
          <a:p>
            <a:r>
              <a:rPr lang="es-ES" b="1" dirty="0">
                <a:latin typeface="Bookman Old Style" panose="02050604050505020204" pitchFamily="18" charset="0"/>
              </a:rPr>
              <a:t>Cómo la automatización contribuye a la recaída</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6E0A668-8E29-5A9E-E9D6-D339A07C0C25}"/>
              </a:ext>
            </a:extLst>
          </p:cNvPr>
          <p:cNvSpPr>
            <a:spLocks noGrp="1"/>
          </p:cNvSpPr>
          <p:nvPr>
            <p:ph idx="1"/>
          </p:nvPr>
        </p:nvSpPr>
        <p:spPr>
          <a:xfrm>
            <a:off x="749508" y="2437012"/>
            <a:ext cx="10777928" cy="3813886"/>
          </a:xfrm>
        </p:spPr>
        <p:txBody>
          <a:bodyPr>
            <a:noAutofit/>
          </a:bodyPr>
          <a:lstStyle/>
          <a:p>
            <a:pPr algn="just">
              <a:buFont typeface="Wingdings" panose="05000000000000000000" pitchFamily="2" charset="2"/>
              <a:buChar char="§"/>
            </a:pPr>
            <a:r>
              <a:rPr lang="es-ES" sz="1700" kern="100" dirty="0">
                <a:effectLst/>
                <a:latin typeface="Bookman Old Style" panose="02050604050505020204" pitchFamily="18" charset="0"/>
                <a:ea typeface="Aptos" panose="020B0004020202020204" pitchFamily="34" charset="0"/>
                <a:cs typeface="Times New Roman" panose="02020603050405020304" pitchFamily="18" charset="0"/>
              </a:rPr>
              <a:t>Otra forma de reiniciar un viejo programa (Desencadenar una recaída) es </a:t>
            </a:r>
            <a:r>
              <a:rPr lang="es-ES" sz="1700" b="1" kern="100" dirty="0">
                <a:effectLst/>
                <a:latin typeface="Bookman Old Style" panose="02050604050505020204" pitchFamily="18" charset="0"/>
                <a:ea typeface="Aptos" panose="020B0004020202020204" pitchFamily="34" charset="0"/>
                <a:cs typeface="Times New Roman" panose="02020603050405020304" pitchFamily="18" charset="0"/>
              </a:rPr>
              <a:t>devaluar la situación preferida, diciéndose a sí mismo que "las cosas no están tan mal en este momento". </a:t>
            </a:r>
          </a:p>
          <a:p>
            <a:pPr algn="just">
              <a:buFont typeface="Wingdings" panose="05000000000000000000" pitchFamily="2" charset="2"/>
              <a:buChar char="§"/>
            </a:pPr>
            <a:r>
              <a:rPr lang="es-ES" sz="1700" kern="100" dirty="0">
                <a:effectLst/>
                <a:latin typeface="Bookman Old Style" panose="02050604050505020204" pitchFamily="18" charset="0"/>
                <a:ea typeface="Aptos" panose="020B0004020202020204" pitchFamily="34" charset="0"/>
                <a:cs typeface="Times New Roman" panose="02020603050405020304" pitchFamily="18" charset="0"/>
              </a:rPr>
              <a:t>Ambas herramientas sirven para prevenir o anular la disonancia cognitiva. </a:t>
            </a:r>
          </a:p>
          <a:p>
            <a:pPr algn="just">
              <a:buFont typeface="Wingdings" panose="05000000000000000000" pitchFamily="2" charset="2"/>
              <a:buChar char="§"/>
            </a:pPr>
            <a:r>
              <a:rPr lang="es-ES" sz="1700" b="1" kern="100" dirty="0">
                <a:effectLst/>
                <a:latin typeface="Bookman Old Style" panose="02050604050505020204" pitchFamily="18" charset="0"/>
                <a:ea typeface="Aptos" panose="020B0004020202020204" pitchFamily="34" charset="0"/>
                <a:cs typeface="Times New Roman" panose="02020603050405020304" pitchFamily="18" charset="0"/>
              </a:rPr>
              <a:t>Disonancia cognitiva: </a:t>
            </a:r>
            <a:r>
              <a:rPr lang="es-ES" sz="1700" kern="100" dirty="0">
                <a:effectLst/>
                <a:latin typeface="Bookman Old Style" panose="02050604050505020204" pitchFamily="18" charset="0"/>
                <a:ea typeface="Aptos" panose="020B0004020202020204" pitchFamily="34" charset="0"/>
                <a:cs typeface="Times New Roman" panose="02020603050405020304" pitchFamily="18" charset="0"/>
              </a:rPr>
              <a:t>un estado de malestar que ocurre cuando una persona tiene dos o más pensamientos, creencias o comportamientos contradictorios</a:t>
            </a:r>
          </a:p>
          <a:p>
            <a:pPr algn="just">
              <a:buFont typeface="Wingdings" panose="05000000000000000000" pitchFamily="2" charset="2"/>
              <a:buChar char="§"/>
            </a:pPr>
            <a:r>
              <a:rPr lang="es-ES" sz="1700" kern="100" dirty="0">
                <a:effectLst/>
                <a:latin typeface="Bookman Old Style" panose="02050604050505020204" pitchFamily="18" charset="0"/>
                <a:ea typeface="Aptos" panose="020B0004020202020204" pitchFamily="34" charset="0"/>
                <a:cs typeface="Times New Roman" panose="02020603050405020304" pitchFamily="18" charset="0"/>
              </a:rPr>
              <a:t>Un cliente que experimenta disonancia cognitiva y que ha demostrado un "cambio de comportamiento exitoso" probablemente aún no ha cambiado con éxito sus creencias: si ese es el caso, el cambio de comportamiento no es un cambio real y duradero. Es temporal. Es actuar. ¿Y cuánto tiempo podemos mantener una mascarilla puesta antes de querer quitárnosla? </a:t>
            </a:r>
          </a:p>
          <a:p>
            <a:pPr algn="just">
              <a:buFont typeface="Wingdings" panose="05000000000000000000" pitchFamily="2" charset="2"/>
              <a:buChar char="§"/>
            </a:pPr>
            <a:r>
              <a:rPr lang="es-ES" sz="1700" kern="100" dirty="0">
                <a:effectLst/>
                <a:latin typeface="Bookman Old Style" panose="02050604050505020204" pitchFamily="18" charset="0"/>
                <a:ea typeface="Aptos" panose="020B0004020202020204" pitchFamily="34" charset="0"/>
                <a:cs typeface="Times New Roman" panose="02020603050405020304" pitchFamily="18" charset="0"/>
              </a:rPr>
              <a:t>Lo que vemos, entonces, es que no solo automatizamos nuestros comportamientos, sino también nuestros pensamientos/asociaciones/creencias. Necesitamos intervenir en este nivel de hábito para crear un cambio duradero. </a:t>
            </a:r>
          </a:p>
          <a:p>
            <a:pPr algn="just"/>
            <a:endParaRPr lang="en-US" sz="1700" dirty="0">
              <a:latin typeface="Bookman Old Style" panose="02050604050505020204" pitchFamily="18" charset="0"/>
            </a:endParaRPr>
          </a:p>
        </p:txBody>
      </p:sp>
    </p:spTree>
    <p:extLst>
      <p:ext uri="{BB962C8B-B14F-4D97-AF65-F5344CB8AC3E}">
        <p14:creationId xmlns:p14="http://schemas.microsoft.com/office/powerpoint/2010/main" val="353629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b="1" dirty="0">
                <a:latin typeface="Bookman Old Style" panose="02050604050505020204" pitchFamily="18" charset="0"/>
              </a:rPr>
              <a:t>Otros factores que influye en la recaída</a:t>
            </a:r>
          </a:p>
        </p:txBody>
      </p:sp>
      <p:sp>
        <p:nvSpPr>
          <p:cNvPr id="3" name="Content Placeholder 2"/>
          <p:cNvSpPr>
            <a:spLocks noGrp="1"/>
          </p:cNvSpPr>
          <p:nvPr>
            <p:ph idx="1"/>
          </p:nvPr>
        </p:nvSpPr>
        <p:spPr>
          <a:xfrm>
            <a:off x="1295401" y="2863120"/>
            <a:ext cx="9601196" cy="3012747"/>
          </a:xfrm>
        </p:spPr>
        <p:txBody>
          <a:bodyPr>
            <a:normAutofit/>
          </a:bodyPr>
          <a:lstStyle/>
          <a:p>
            <a:pPr algn="just">
              <a:buFont typeface="Wingdings" panose="05000000000000000000" pitchFamily="2" charset="2"/>
              <a:buChar char="§"/>
            </a:pPr>
            <a:r>
              <a:rPr lang="es-ES" sz="1800" kern="100" dirty="0">
                <a:latin typeface="Bookman Old Style" panose="02050604050505020204" pitchFamily="18" charset="0"/>
                <a:ea typeface="Aptos" panose="020B0004020202020204" pitchFamily="34" charset="0"/>
                <a:cs typeface="Times New Roman" panose="02020603050405020304" pitchFamily="18" charset="0"/>
              </a:rPr>
              <a:t>Otra forma de desencadenar una recaída es atribuir los fracasos a factores externos, lo que excluye la motivación para cambiarse a sí mismo. </a:t>
            </a:r>
          </a:p>
          <a:p>
            <a:pPr algn="just">
              <a:buFont typeface="Wingdings" panose="05000000000000000000" pitchFamily="2" charset="2"/>
              <a:buChar char="§"/>
            </a:pPr>
            <a:r>
              <a:rPr lang="es-ES" sz="1800" kern="100" dirty="0">
                <a:latin typeface="Bookman Old Style" panose="02050604050505020204" pitchFamily="18" charset="0"/>
                <a:ea typeface="Aptos" panose="020B0004020202020204" pitchFamily="34" charset="0"/>
                <a:cs typeface="Times New Roman" panose="02020603050405020304" pitchFamily="18" charset="0"/>
              </a:rPr>
              <a:t>Por último, el factor más determinante en la repetición, consolidación y automatización de la propia conducta es el refuerzo social. A las personas les gusta pertenecer a grupos, que a menudo sirven para reforzar comportamientos no deseados; Es por eso que muchas personas ni siquiera piensan en cambiar su comportamiento, a menos que estén dispuestas a buscar nuevas fuentes de apoyo social. </a:t>
            </a: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174846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50B24-8B15-CE98-6655-600606740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FA4E3-9004-3906-44F9-07E33C900107}"/>
              </a:ext>
            </a:extLst>
          </p:cNvPr>
          <p:cNvSpPr>
            <a:spLocks noGrp="1"/>
          </p:cNvSpPr>
          <p:nvPr>
            <p:ph type="title"/>
          </p:nvPr>
        </p:nvSpPr>
        <p:spPr/>
        <p:txBody>
          <a:bodyPr/>
          <a:lstStyle/>
          <a:p>
            <a:r>
              <a:rPr lang="es-419" b="1" dirty="0">
                <a:latin typeface="Bookman Old Style" panose="02050604050505020204" pitchFamily="18" charset="0"/>
              </a:rPr>
              <a:t>Aceptación Incondicional</a:t>
            </a:r>
          </a:p>
        </p:txBody>
      </p:sp>
      <p:sp>
        <p:nvSpPr>
          <p:cNvPr id="3" name="Content Placeholder 2">
            <a:extLst>
              <a:ext uri="{FF2B5EF4-FFF2-40B4-BE49-F238E27FC236}">
                <a16:creationId xmlns:a16="http://schemas.microsoft.com/office/drawing/2014/main" id="{54CCE608-5F72-DC18-A75B-9B57F68165C5}"/>
              </a:ext>
            </a:extLst>
          </p:cNvPr>
          <p:cNvSpPr>
            <a:spLocks noGrp="1"/>
          </p:cNvSpPr>
          <p:nvPr>
            <p:ph idx="1"/>
          </p:nvPr>
        </p:nvSpPr>
        <p:spPr/>
        <p:txBody>
          <a:bodyPr>
            <a:normAutofit fontScale="92500"/>
          </a:bodyPr>
          <a:lstStyle/>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Uno de los principios de la entrevista motivacional, la psicología positiva, el coaching, etc. Es la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aceptación incondicional</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El profesional desarrolla una relación con </a:t>
            </a:r>
            <a:r>
              <a:rPr lang="es-419" sz="1800" kern="100" dirty="0">
                <a:effectLst/>
                <a:latin typeface="Bookman Old Style" panose="02050604050505020204" pitchFamily="18" charset="0"/>
                <a:ea typeface="Aptos" panose="020B0004020202020204" pitchFamily="34" charset="0"/>
                <a:cs typeface="Times New Roman" panose="02020603050405020304" pitchFamily="18" charset="0"/>
              </a:rPr>
              <a:t>el cliente basada en la colaboración, la responsabilidad individual y la libertad d</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 elección de comportamiento.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Miller y </a:t>
            </a:r>
            <a:r>
              <a:rPr lang="es-ES" sz="1800" kern="100" dirty="0" err="1">
                <a:effectLst/>
                <a:latin typeface="Bookman Old Style" panose="02050604050505020204" pitchFamily="18" charset="0"/>
                <a:ea typeface="Aptos" panose="020B0004020202020204" pitchFamily="34" charset="0"/>
                <a:cs typeface="Times New Roman" panose="02020603050405020304" pitchFamily="18" charset="0"/>
              </a:rPr>
              <a:t>Rollnick</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argumentaron que los prerrequisitos de abordar el comportamiento problemático de una manera no moralizante dificultan que los profesionales que no están dispuestos o no pueden suspender sus propias ideas (prejuiciosas) sobre el comportamiento problemático participen en la entrevista motivacional. El profesional reacciona con empatía, evita la discusión y fortalece la autoeficacia del cliente.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Se logra un cambio de comportamiento estable si el refuerzo extrínseco se convierte gradualmente en uno intrínseco. </a:t>
            </a:r>
          </a:p>
          <a:p>
            <a:pPr algn="just"/>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76373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a:latin typeface="Bookman Old Style" panose="02050604050505020204" pitchFamily="18" charset="0"/>
              </a:rPr>
              <a:t>Oh, dime, ¿puedes decir...?</a:t>
            </a:r>
          </a:p>
        </p:txBody>
      </p:sp>
      <p:sp>
        <p:nvSpPr>
          <p:cNvPr id="3" name="Content Placeholder 2"/>
          <p:cNvSpPr>
            <a:spLocks noGrp="1"/>
          </p:cNvSpPr>
          <p:nvPr>
            <p:ph idx="1"/>
          </p:nvPr>
        </p:nvSpPr>
        <p:spPr>
          <a:xfrm>
            <a:off x="1295401" y="2983042"/>
            <a:ext cx="9601196" cy="2892825"/>
          </a:xfrm>
        </p:spPr>
        <p:txBody>
          <a:bodyPr>
            <a:normAutofit/>
          </a:bodyPr>
          <a:lstStyle/>
          <a:p>
            <a:pPr>
              <a:buFont typeface="Wingdings" panose="05000000000000000000" pitchFamily="2" charset="2"/>
              <a:buChar char="§"/>
            </a:pPr>
            <a:r>
              <a:rPr lang="es-ES" sz="1800" dirty="0">
                <a:latin typeface="Bookman Old Style" panose="02050604050505020204" pitchFamily="18" charset="0"/>
              </a:rPr>
              <a:t>"Acepto que seas todo lo que eres y todo lo que no eres".</a:t>
            </a:r>
          </a:p>
          <a:p>
            <a:pPr>
              <a:buFont typeface="Wingdings" panose="05000000000000000000" pitchFamily="2" charset="2"/>
              <a:buChar char="§"/>
            </a:pPr>
            <a:r>
              <a:rPr lang="es-ES" sz="1800" dirty="0">
                <a:latin typeface="Bookman Old Style" panose="02050604050505020204" pitchFamily="18" charset="0"/>
              </a:rPr>
              <a:t>"Defiendo tu derecho a hacer con tu vida lo que mejor te parezca, a cambiar, o a crecer, o a ninguna de las dos cosas... como tú quieras".</a:t>
            </a:r>
          </a:p>
          <a:p>
            <a:pPr>
              <a:buFont typeface="Wingdings" panose="05000000000000000000" pitchFamily="2" charset="2"/>
              <a:buChar char="§"/>
            </a:pPr>
            <a:r>
              <a:rPr lang="es-ES" sz="1800" dirty="0">
                <a:latin typeface="Bookman Old Style" panose="02050604050505020204" pitchFamily="18" charset="0"/>
              </a:rPr>
              <a:t>"Acepto tu idea de un resultado positivo. Acepto tu definición de tu problema". </a:t>
            </a:r>
          </a:p>
          <a:p>
            <a:pPr>
              <a:buFont typeface="Wingdings" panose="05000000000000000000" pitchFamily="2" charset="2"/>
              <a:buChar char="§"/>
            </a:pPr>
            <a:r>
              <a:rPr lang="es-ES" sz="1800" dirty="0">
                <a:latin typeface="Bookman Old Style" panose="02050604050505020204" pitchFamily="18" charset="0"/>
              </a:rPr>
              <a:t>"Acepto tu determinación de que tú y yo hemos logrado tu objetivo".</a:t>
            </a:r>
          </a:p>
          <a:p>
            <a:pPr>
              <a:buFont typeface="Wingdings" panose="05000000000000000000" pitchFamily="2" charset="2"/>
              <a:buChar char="§"/>
            </a:pPr>
            <a:r>
              <a:rPr lang="es-ES" sz="1800" dirty="0">
                <a:latin typeface="Bookman Old Style" panose="02050604050505020204" pitchFamily="18" charset="0"/>
              </a:rPr>
              <a:t>"Acepto tu decisión de poner fin a los servicios".</a:t>
            </a:r>
          </a:p>
        </p:txBody>
      </p:sp>
    </p:spTree>
    <p:extLst>
      <p:ext uri="{BB962C8B-B14F-4D97-AF65-F5344CB8AC3E}">
        <p14:creationId xmlns:p14="http://schemas.microsoft.com/office/powerpoint/2010/main" val="329834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b="1">
                <a:latin typeface="Bookman Old Style" panose="02050604050505020204" pitchFamily="18" charset="0"/>
              </a:rPr>
              <a:t>Define "Logro de Objetivos"</a:t>
            </a:r>
          </a:p>
        </p:txBody>
      </p:sp>
      <p:sp>
        <p:nvSpPr>
          <p:cNvPr id="3" name="Text Placeholder 2"/>
          <p:cNvSpPr>
            <a:spLocks noGrp="1"/>
          </p:cNvSpPr>
          <p:nvPr>
            <p:ph type="body" idx="1"/>
          </p:nvPr>
        </p:nvSpPr>
        <p:spPr/>
        <p:txBody>
          <a:bodyPr/>
          <a:lstStyle/>
          <a:p>
            <a:r>
              <a:rPr lang="es-ES" dirty="0">
                <a:latin typeface="Bookman Old Style" panose="02050604050505020204" pitchFamily="18" charset="0"/>
              </a:rPr>
              <a:t>"No sé lo que es, pero lo reconozco cuando lo veo".</a:t>
            </a:r>
            <a:endParaRPr lang="en-US" dirty="0">
              <a:latin typeface="Bookman Old Style" panose="02050604050505020204" pitchFamily="18" charset="0"/>
            </a:endParaRPr>
          </a:p>
        </p:txBody>
      </p:sp>
    </p:spTree>
    <p:extLst>
      <p:ext uri="{BB962C8B-B14F-4D97-AF65-F5344CB8AC3E}">
        <p14:creationId xmlns:p14="http://schemas.microsoft.com/office/powerpoint/2010/main" val="47048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9704-28B5-4D47-3A84-B919DD12C6F3}"/>
              </a:ext>
            </a:extLst>
          </p:cNvPr>
          <p:cNvSpPr>
            <a:spLocks noGrp="1"/>
          </p:cNvSpPr>
          <p:nvPr>
            <p:ph type="title"/>
          </p:nvPr>
        </p:nvSpPr>
        <p:spPr/>
        <p:txBody>
          <a:bodyPr>
            <a:normAutofit fontScale="90000"/>
          </a:bodyPr>
          <a:lstStyle/>
          <a:p>
            <a:r>
              <a:rPr lang="es-ES" b="1" dirty="0">
                <a:latin typeface="Bookman Old Style" panose="02050604050505020204" pitchFamily="18" charset="0"/>
              </a:rPr>
              <a:t>La ausencia de un problema no equivale al logro de la meta</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CDE875F-BEB6-D326-AC53-DFE57A0D4BBA}"/>
              </a:ext>
            </a:extLst>
          </p:cNvPr>
          <p:cNvSpPr>
            <a:spLocks noGrp="1"/>
          </p:cNvSpPr>
          <p:nvPr>
            <p:ph idx="1"/>
          </p:nvPr>
        </p:nvSpPr>
        <p:spPr/>
        <p:txBody>
          <a:bodyPr>
            <a:normAutofit lnSpcReduction="10000"/>
          </a:bodyPr>
          <a:lstStyle/>
          <a:p>
            <a:pPr marR="0" lvl="0"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En el modelo médico/centrado en el problema, la disminución o ausencia del problema (la situación no deseada) se presenta como el objetivo, pero eso no significa necesariamente que se haya alcanzado la situación deseada. </a:t>
            </a:r>
          </a:p>
          <a:p>
            <a:pPr marR="0" lvl="0"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Con demasiada frecuencia, el cliente está dispuesto a aceptar la ausencia de la queja como "objetivo suficiente", pero la ausencia nunca puede ser probada y, por lo tanto, el éxito o el fracaso no pueden ser conocidos ni por el terapeuta ni por el cliente. </a:t>
            </a:r>
          </a:p>
          <a:p>
            <a:pPr marR="0" lvl="0"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 menos que se establezca claramente a través de negociaciones previas, incluso la presencia de cambios significativos no es suficiente para demostrar la ausencia de la queja. </a:t>
            </a:r>
          </a:p>
        </p:txBody>
      </p:sp>
    </p:spTree>
    <p:extLst>
      <p:ext uri="{BB962C8B-B14F-4D97-AF65-F5344CB8AC3E}">
        <p14:creationId xmlns:p14="http://schemas.microsoft.com/office/powerpoint/2010/main" val="1326336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FB5D-88BD-60F5-C512-3AEEB8CC26D3}"/>
              </a:ext>
            </a:extLst>
          </p:cNvPr>
          <p:cNvSpPr>
            <a:spLocks noGrp="1"/>
          </p:cNvSpPr>
          <p:nvPr>
            <p:ph type="title"/>
          </p:nvPr>
        </p:nvSpPr>
        <p:spPr/>
        <p:txBody>
          <a:bodyPr>
            <a:normAutofit fontScale="90000"/>
          </a:bodyPr>
          <a:lstStyle/>
          <a:p>
            <a:r>
              <a:rPr lang="es-ES" b="1" dirty="0">
                <a:latin typeface="Bookman Old Style" panose="02050604050505020204" pitchFamily="18" charset="0"/>
              </a:rPr>
              <a:t>La ausencia de un problema no equivale al logro de la meta</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CC8A0AC-CEF2-BDF7-C44B-3293D0CDF4BF}"/>
              </a:ext>
            </a:extLst>
          </p:cNvPr>
          <p:cNvSpPr>
            <a:spLocks noGrp="1"/>
          </p:cNvSpPr>
          <p:nvPr>
            <p:ph idx="1"/>
          </p:nvPr>
        </p:nvSpPr>
        <p:spPr/>
        <p:txBody>
          <a:bodyPr>
            <a:normAutofit lnSpcReduction="10000"/>
          </a:bodyPr>
          <a:lstStyle/>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Este es, por supuesto, otro punto en el que las conversaciones entre el terapeuta y el cliente pueden romperse, cuando se desarrolla una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narrativa</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digresiva</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o de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estabilidad</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en lugar de una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narrativa progresiva</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 culpa aquí no es ni del coach ni del cliente. Ambas cosas están juntas. Con mayor frecuencia, los fracasos que se desarrollan de esta manera significan que el terapeuta no ha podido ayudar al cliente a ver las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excepciones como diferencias que se pueden hacer para marcar la diferencia.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Las excepciones suelen estar tan cerca que no logramos detectarlas. "Los aspectos de las cosas que son más importantes para nosotros están ocultos debido a su simplicidad y familiaridad. (Uno es incapaz de notar algo, porque siempre está frente a sus ojos).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340758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869DA-8E17-39AC-9550-4DB7D128B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1C4D4-06A7-469E-9D8A-C59D41D60046}"/>
              </a:ext>
            </a:extLst>
          </p:cNvPr>
          <p:cNvSpPr>
            <a:spLocks noGrp="1"/>
          </p:cNvSpPr>
          <p:nvPr>
            <p:ph type="title"/>
          </p:nvPr>
        </p:nvSpPr>
        <p:spPr/>
        <p:txBody>
          <a:bodyPr>
            <a:noAutofit/>
          </a:bodyPr>
          <a:lstStyle/>
          <a:p>
            <a:r>
              <a:rPr lang="es-AR" b="1" kern="100">
                <a:effectLst/>
                <a:latin typeface="Bookman Old Style" panose="02050604050505020204" pitchFamily="18" charset="0"/>
                <a:ea typeface="Aptos" panose="020B0004020202020204" pitchFamily="34" charset="0"/>
                <a:cs typeface="Times New Roman" panose="02020603050405020304" pitchFamily="18" charset="0"/>
              </a:rPr>
              <a:t>Siete </a:t>
            </a:r>
            <a:r>
              <a:rPr lang="es-AR" b="1" kern="100">
                <a:latin typeface="Bookman Old Style" panose="02050604050505020204" pitchFamily="18" charset="0"/>
                <a:ea typeface="Aptos" panose="020B0004020202020204" pitchFamily="34" charset="0"/>
                <a:cs typeface="Times New Roman" panose="02020603050405020304" pitchFamily="18" charset="0"/>
              </a:rPr>
              <a:t>formas de asegurar el fracaso </a:t>
            </a:r>
            <a:r>
              <a:rPr lang="es-AR" b="1" kern="100">
                <a:effectLst/>
                <a:latin typeface="Bookman Old Style" panose="02050604050505020204" pitchFamily="18" charset="0"/>
                <a:ea typeface="Aptos" panose="020B0004020202020204" pitchFamily="34" charset="0"/>
                <a:cs typeface="Times New Roman" panose="02020603050405020304" pitchFamily="18" charset="0"/>
              </a:rPr>
              <a:t>(Duncan et al.):</a:t>
            </a:r>
            <a:endParaRPr lang="es-AR" b="1">
              <a:latin typeface="Bookman Old Style" panose="02050604050505020204" pitchFamily="18" charset="0"/>
            </a:endParaRPr>
          </a:p>
        </p:txBody>
      </p:sp>
      <p:sp>
        <p:nvSpPr>
          <p:cNvPr id="3" name="Content Placeholder 2">
            <a:extLst>
              <a:ext uri="{FF2B5EF4-FFF2-40B4-BE49-F238E27FC236}">
                <a16:creationId xmlns:a16="http://schemas.microsoft.com/office/drawing/2014/main" id="{D7E4A371-59E5-6A47-8700-1E5060CB6DDF}"/>
              </a:ext>
            </a:extLst>
          </p:cNvPr>
          <p:cNvSpPr>
            <a:spLocks noGrp="1"/>
          </p:cNvSpPr>
          <p:nvPr>
            <p:ph idx="1"/>
          </p:nvPr>
        </p:nvSpPr>
        <p:spPr>
          <a:xfrm>
            <a:off x="890668" y="2556932"/>
            <a:ext cx="9601196" cy="3318936"/>
          </a:xfrm>
        </p:spPr>
        <p:txBody>
          <a:bodyPr/>
          <a:lstStyle/>
          <a:p>
            <a:pPr marR="0" lvl="1" algn="just">
              <a:lnSpc>
                <a:spcPct val="115000"/>
              </a:lnSpc>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Anticiparse al fracaso</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Si el profesional asume que un tratamiento no producirá ningún resultado, es probable que en realidad no lo haga. Lo que uno espera es lo que posteriormente cree estar viendo. </a:t>
            </a:r>
          </a:p>
          <a:p>
            <a:pPr marR="0" lvl="1" algn="just">
              <a:lnSpc>
                <a:spcPct val="115000"/>
              </a:lnSpc>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Discrepancia entre la teoría del profesional y la de los clientes</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Aferrarse a la propia teoría puede llevar a demasiada simplificación y puede limitar las posibilidades de lograr un cambio. </a:t>
            </a:r>
          </a:p>
          <a:p>
            <a:pPr marR="0" lvl="1" algn="just">
              <a:lnSpc>
                <a:spcPct val="115000"/>
              </a:lnSpc>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Continuando con un enfoque que no ayuda</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Si los problemas no mejoran, es mejor que se pruebe otra táctica. Si algo no funciona, haz otra cosa. (piensa en la conversación de Andrus)</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8990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2D89C-32B1-0E8E-19A3-C642C51A2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65E8C-CEB8-1B79-3C67-EDFB5CBCE65D}"/>
              </a:ext>
            </a:extLst>
          </p:cNvPr>
          <p:cNvSpPr>
            <a:spLocks noGrp="1"/>
          </p:cNvSpPr>
          <p:nvPr>
            <p:ph type="title"/>
          </p:nvPr>
        </p:nvSpPr>
        <p:spPr/>
        <p:txBody>
          <a:bodyPr/>
          <a:lstStyle/>
          <a:p>
            <a:r>
              <a:rPr lang="es-AR" b="1">
                <a:latin typeface="Bookman Old Style" panose="02050604050505020204" pitchFamily="18" charset="0"/>
              </a:rPr>
              <a:t>Detectando el final.</a:t>
            </a:r>
            <a:r>
              <a:rPr lang="es-AR">
                <a:latin typeface="Bookman Old Style" panose="02050604050505020204" pitchFamily="18" charset="0"/>
              </a:rPr>
              <a:t>.</a:t>
            </a:r>
          </a:p>
        </p:txBody>
      </p:sp>
      <p:sp>
        <p:nvSpPr>
          <p:cNvPr id="3" name="Content Placeholder 2">
            <a:extLst>
              <a:ext uri="{FF2B5EF4-FFF2-40B4-BE49-F238E27FC236}">
                <a16:creationId xmlns:a16="http://schemas.microsoft.com/office/drawing/2014/main" id="{6274AEDD-6370-D010-4602-FC79DD14F6A9}"/>
              </a:ext>
            </a:extLst>
          </p:cNvPr>
          <p:cNvSpPr>
            <a:spLocks noGrp="1"/>
          </p:cNvSpPr>
          <p:nvPr>
            <p:ph idx="1"/>
          </p:nvPr>
        </p:nvSpPr>
        <p:spPr>
          <a:xfrm>
            <a:off x="1295401" y="2728210"/>
            <a:ext cx="9601196" cy="3147658"/>
          </a:xfrm>
        </p:spPr>
        <p:txBody>
          <a:bodyPr>
            <a:normAutofit/>
          </a:bodyPr>
          <a:lstStyle/>
          <a:p>
            <a:pPr marL="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"Comienza por el principio, continúa hasta que llegues al final, luego detente". </a:t>
            </a:r>
          </a:p>
          <a:p>
            <a:pPr marL="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podemos saber cuándo dejar de reunirnos?</a:t>
            </a:r>
          </a:p>
          <a:p>
            <a:pPr marL="0" algn="just">
              <a:lnSpc>
                <a:spcPct val="115000"/>
              </a:lnSpc>
              <a:spcAft>
                <a:spcPts val="800"/>
              </a:spcAft>
              <a:buFont typeface="Wingdings" panose="05000000000000000000" pitchFamily="2" charset="2"/>
              <a:buChar char="§"/>
            </a:pPr>
            <a:r>
              <a:rPr lang="es-ES" sz="1800" kern="100" dirty="0" err="1">
                <a:effectLst/>
                <a:latin typeface="Bookman Old Style" panose="02050604050505020204" pitchFamily="18" charset="0"/>
                <a:ea typeface="Aptos" panose="020B0004020202020204" pitchFamily="34" charset="0"/>
                <a:cs typeface="Times New Roman" panose="02020603050405020304" pitchFamily="18" charset="0"/>
              </a:rPr>
              <a:t>DeShazer</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ha afirmado que, si el profesional acepta la declaración del cliente de su problema al comienzo del servicio, por la misma lógica, el profesional también debe aceptar la declaración del cliente de que ha mejorado lo suficiente como una razón para terminar el servicio. Esto dio lugar a la idea de que el objetivo y las soluciones del cliente son más importantes que los problemas que ha discutido. De esta manera, se hace clara la distinción entre problema y solución.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42610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CCFC-313C-FE05-376D-911A02038FE2}"/>
              </a:ext>
            </a:extLst>
          </p:cNvPr>
          <p:cNvSpPr>
            <a:spLocks noGrp="1"/>
          </p:cNvSpPr>
          <p:nvPr>
            <p:ph type="title"/>
          </p:nvPr>
        </p:nvSpPr>
        <p:spPr/>
        <p:txBody>
          <a:bodyPr>
            <a:normAutofit fontScale="90000"/>
          </a:bodyPr>
          <a:lstStyle/>
          <a:p>
            <a:r>
              <a:rPr lang="es-AR" b="1" kern="100">
                <a:latin typeface="Bookman Old Style" panose="02050604050505020204" pitchFamily="18" charset="0"/>
                <a:ea typeface="Aptos" panose="020B0004020202020204" pitchFamily="34" charset="0"/>
                <a:cs typeface="Times New Roman" panose="02020603050405020304" pitchFamily="18" charset="0"/>
              </a:rPr>
              <a:t>Siete formas de asegurar el fracaso (Duncan et al.):</a:t>
            </a:r>
            <a:endParaRPr lang="es-AR">
              <a:latin typeface="Bookman Old Style" panose="02050604050505020204" pitchFamily="18" charset="0"/>
            </a:endParaRPr>
          </a:p>
        </p:txBody>
      </p:sp>
      <p:sp>
        <p:nvSpPr>
          <p:cNvPr id="3" name="Content Placeholder 2">
            <a:extLst>
              <a:ext uri="{FF2B5EF4-FFF2-40B4-BE49-F238E27FC236}">
                <a16:creationId xmlns:a16="http://schemas.microsoft.com/office/drawing/2014/main" id="{70E6625A-E77C-33B3-3E8F-401C170FE4A4}"/>
              </a:ext>
            </a:extLst>
          </p:cNvPr>
          <p:cNvSpPr>
            <a:spLocks noGrp="1"/>
          </p:cNvSpPr>
          <p:nvPr>
            <p:ph idx="1"/>
          </p:nvPr>
        </p:nvSpPr>
        <p:spPr>
          <a:xfrm>
            <a:off x="929390" y="2728210"/>
            <a:ext cx="10313233" cy="3147658"/>
          </a:xfrm>
        </p:spPr>
        <p:txBody>
          <a:bodyPr>
            <a:normAutofit lnSpcReduction="10000"/>
          </a:bodyPr>
          <a:lstStyle/>
          <a:p>
            <a:pPr algn="just"/>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Incapacidad del profesional para tener en cuenta la motivación del cliente</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s-ES" sz="1800" u="sng" kern="100" dirty="0">
                <a:effectLst/>
                <a:latin typeface="Bookman Old Style" panose="02050604050505020204" pitchFamily="18" charset="0"/>
                <a:ea typeface="Aptos" panose="020B0004020202020204" pitchFamily="34" charset="0"/>
                <a:cs typeface="Times New Roman" panose="02020603050405020304" pitchFamily="18" charset="0"/>
              </a:rPr>
              <a:t>Los clientes desmotivados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no existen. Sin embargo, el objetivo del cliente puede diferir del objetivo del profesional. Si este último se apega a su propio objetivo, y no examina lo que el cliente quiere lograr, o si el profesional no da prioridad al objetivo del cliente sobre el suyo propio, el fracaso es inevitable.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Las posibilidades de éxito aumentan si el profesional está preparado para adoptar el marco de referencia y la teoría del cambio del cliente y si está dispuesto a seguir la visión del mundo del cliente.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También es vital que uno se aferre menos a su propia teoría y dedique más atención a la relación de cooperación con el cliente (refiriéndose a la clasificación de visitante, reclamante y cliente). </a:t>
            </a:r>
          </a:p>
        </p:txBody>
      </p:sp>
    </p:spTree>
    <p:extLst>
      <p:ext uri="{BB962C8B-B14F-4D97-AF65-F5344CB8AC3E}">
        <p14:creationId xmlns:p14="http://schemas.microsoft.com/office/powerpoint/2010/main" val="4068192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D4C76-7427-CC3B-464A-600378E5E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D05F1-AF47-57A5-27E9-DAA342038498}"/>
              </a:ext>
            </a:extLst>
          </p:cNvPr>
          <p:cNvSpPr>
            <a:spLocks noGrp="1"/>
          </p:cNvSpPr>
          <p:nvPr>
            <p:ph type="title"/>
          </p:nvPr>
        </p:nvSpPr>
        <p:spPr/>
        <p:txBody>
          <a:bodyPr>
            <a:normAutofit fontScale="90000"/>
          </a:bodyPr>
          <a:lstStyle/>
          <a:p>
            <a:r>
              <a:rPr lang="es-ES" b="1" kern="100" dirty="0">
                <a:latin typeface="Bookman Old Style" panose="02050604050505020204" pitchFamily="18" charset="0"/>
                <a:ea typeface="Aptos" panose="020B0004020202020204" pitchFamily="34" charset="0"/>
                <a:cs typeface="Times New Roman" panose="02020603050405020304" pitchFamily="18" charset="0"/>
              </a:rPr>
              <a:t>Siete formas de asegurar el fracaso (Duncan et al.):</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1D1C8A8-EF95-366F-439A-1E3468435B22}"/>
              </a:ext>
            </a:extLst>
          </p:cNvPr>
          <p:cNvSpPr>
            <a:spLocks noGrp="1"/>
          </p:cNvSpPr>
          <p:nvPr>
            <p:ph idx="1"/>
          </p:nvPr>
        </p:nvSpPr>
        <p:spPr>
          <a:xfrm>
            <a:off x="1004340" y="2863120"/>
            <a:ext cx="10178321" cy="3012747"/>
          </a:xfrm>
        </p:spPr>
        <p:txBody>
          <a:bodyPr>
            <a:normAutofit/>
          </a:bodyPr>
          <a:lstStyle/>
          <a:p>
            <a:pPr algn="just"/>
            <a:r>
              <a:rPr lang="es-ES" sz="1800" b="1" i="1" kern="100" dirty="0">
                <a:effectLst/>
                <a:latin typeface="Bookman Old Style" panose="02050604050505020204" pitchFamily="18" charset="0"/>
                <a:ea typeface="Aptos" panose="020B0004020202020204" pitchFamily="34" charset="0"/>
                <a:cs typeface="Times New Roman" panose="02020603050405020304" pitchFamily="18" charset="0"/>
              </a:rPr>
              <a:t>La resistencia no es un concepto útil y una sólida relación de cooperación con el cliente se ve obstaculizada si el profesional piensa en términos de resistencia.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Valide al cliente, reconozca sus preocupaciones, asegúrese de que el cliente no sufra una pérdida de prestigio y crea en el cliente y sus posibilidades.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tratamiento también puede fracasar si el objetivo del cliente es poco realista o inalcanzable. ¿Se trata de una limitación o de un problema? En el caso de una limitación, el objetivo es lidiar con esa limitación lo mejor que se pueda. En el caso de un problema, el objetivo es lo que el cliente quiere ver en lugar de un problema. </a:t>
            </a:r>
            <a:endParaRPr lang="en-US" dirty="0">
              <a:latin typeface="Bookman Old Style" panose="02050604050505020204" pitchFamily="18" charset="0"/>
            </a:endParaRPr>
          </a:p>
        </p:txBody>
      </p:sp>
    </p:spTree>
    <p:extLst>
      <p:ext uri="{BB962C8B-B14F-4D97-AF65-F5344CB8AC3E}">
        <p14:creationId xmlns:p14="http://schemas.microsoft.com/office/powerpoint/2010/main" val="98549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6FF57-4392-89C6-B66C-938C98E79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2EF13-62DF-00F9-0022-FAA207C43470}"/>
              </a:ext>
            </a:extLst>
          </p:cNvPr>
          <p:cNvSpPr>
            <a:spLocks noGrp="1"/>
          </p:cNvSpPr>
          <p:nvPr>
            <p:ph type="title"/>
          </p:nvPr>
        </p:nvSpPr>
        <p:spPr/>
        <p:txBody>
          <a:bodyPr>
            <a:normAutofit fontScale="90000"/>
          </a:bodyPr>
          <a:lstStyle/>
          <a:p>
            <a:r>
              <a:rPr lang="es-ES" b="1" kern="100" dirty="0">
                <a:latin typeface="Bookman Old Style" panose="02050604050505020204" pitchFamily="18" charset="0"/>
                <a:ea typeface="Aptos" panose="020B0004020202020204" pitchFamily="34" charset="0"/>
                <a:cs typeface="Times New Roman" panose="02020603050405020304" pitchFamily="18" charset="0"/>
              </a:rPr>
              <a:t>Siete formas de asegurar el fracaso (Duncan et al.):</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F42EC75-F481-D02F-28AB-A57D362ABEBF}"/>
              </a:ext>
            </a:extLst>
          </p:cNvPr>
          <p:cNvSpPr>
            <a:spLocks noGrp="1"/>
          </p:cNvSpPr>
          <p:nvPr>
            <p:ph idx="1"/>
          </p:nvPr>
        </p:nvSpPr>
        <p:spPr>
          <a:xfrm>
            <a:off x="764498" y="2878110"/>
            <a:ext cx="10132099" cy="2997757"/>
          </a:xfrm>
        </p:spPr>
        <p:txBody>
          <a:bodyPr/>
          <a:lstStyle/>
          <a:p>
            <a:pPr marR="0" lvl="1" algn="just">
              <a:lnSpc>
                <a:spcPct val="115000"/>
              </a:lnSpc>
              <a:spcAft>
                <a:spcPts val="800"/>
              </a:spcAft>
              <a:buFont typeface="Wingdings" panose="05000000000000000000" pitchFamily="2" charset="2"/>
              <a:buChar char="§"/>
            </a:pPr>
            <a:r>
              <a:rPr lang="es-ES" sz="1800" b="1" i="1" kern="100" dirty="0">
                <a:effectLst/>
                <a:latin typeface="Bookman Old Style" panose="02050604050505020204" pitchFamily="18" charset="0"/>
                <a:ea typeface="Aptos" panose="020B0004020202020204" pitchFamily="34" charset="0"/>
                <a:cs typeface="Times New Roman" panose="02020603050405020304" pitchFamily="18" charset="0"/>
              </a:rPr>
              <a:t>Si no se formula un objetivo colectivo cuando hay dos o más clientes y, a pesar de todo, las sesiones continúan, también se corre el riesgo de fracasar. </a:t>
            </a:r>
          </a:p>
          <a:p>
            <a:pPr marR="0" lvl="1" algn="just">
              <a:lnSpc>
                <a:spcPct val="115000"/>
              </a:lnSpc>
              <a:spcAft>
                <a:spcPts val="800"/>
              </a:spcAft>
              <a:buFont typeface="Wingdings" panose="05000000000000000000" pitchFamily="2" charset="2"/>
              <a:buChar char="§"/>
            </a:pPr>
            <a:r>
              <a:rPr lang="es-ES" sz="1800" b="1" i="1" kern="100" dirty="0">
                <a:effectLst/>
                <a:latin typeface="Bookman Old Style" panose="02050604050505020204" pitchFamily="18" charset="0"/>
                <a:ea typeface="Aptos" panose="020B0004020202020204" pitchFamily="34" charset="0"/>
                <a:cs typeface="Times New Roman" panose="02020603050405020304" pitchFamily="18" charset="0"/>
              </a:rPr>
              <a:t>Lo mismo se aplica si sólo se habla de los medios ("caminos a Roma") y la meta (Roma) no ha sido claramente delineada primero. </a:t>
            </a:r>
            <a:r>
              <a:rPr lang="es-419" sz="1800" kern="100" dirty="0">
                <a:effectLst/>
                <a:latin typeface="Bookman Old Style" panose="02050604050505020204" pitchFamily="18" charset="0"/>
                <a:ea typeface="Aptos" panose="020B0004020202020204" pitchFamily="34" charset="0"/>
                <a:cs typeface="Times New Roman" panose="02020603050405020304" pitchFamily="18" charset="0"/>
              </a:rPr>
              <a:t>El riesgo de que el profesional y el cliente se queden atrapados en la </a:t>
            </a:r>
            <a:r>
              <a:rPr lang="es-419" sz="1800" kern="100" dirty="0" err="1">
                <a:effectLst/>
                <a:latin typeface="Bookman Old Style" panose="02050604050505020204" pitchFamily="18" charset="0"/>
                <a:ea typeface="Aptos" panose="020B0004020202020204" pitchFamily="34" charset="0"/>
                <a:cs typeface="Times New Roman" panose="02020603050405020304" pitchFamily="18" charset="0"/>
              </a:rPr>
              <a:t>inalcanzabilidad</a:t>
            </a:r>
            <a:r>
              <a:rPr lang="es-419" sz="1800" kern="100" dirty="0">
                <a:effectLst/>
                <a:latin typeface="Bookman Old Style" panose="02050604050505020204" pitchFamily="18" charset="0"/>
                <a:ea typeface="Aptos" panose="020B0004020202020204" pitchFamily="34" charset="0"/>
                <a:cs typeface="Times New Roman" panose="02020603050405020304" pitchFamily="18" charset="0"/>
              </a:rPr>
              <a:t> de un medio es entonces considerable. </a:t>
            </a:r>
          </a:p>
        </p:txBody>
      </p:sp>
    </p:spTree>
    <p:extLst>
      <p:ext uri="{BB962C8B-B14F-4D97-AF65-F5344CB8AC3E}">
        <p14:creationId xmlns:p14="http://schemas.microsoft.com/office/powerpoint/2010/main" val="2633591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b="1" dirty="0">
                <a:latin typeface="Bookman Old Style" panose="02050604050505020204" pitchFamily="18" charset="0"/>
              </a:rPr>
              <a:t>¿Pensamientos? ¿Preguntas? ¿Comentarios?</a:t>
            </a:r>
          </a:p>
        </p:txBody>
      </p:sp>
    </p:spTree>
    <p:extLst>
      <p:ext uri="{BB962C8B-B14F-4D97-AF65-F5344CB8AC3E}">
        <p14:creationId xmlns:p14="http://schemas.microsoft.com/office/powerpoint/2010/main" val="245721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158E-C5B8-779A-E0ED-A7A9A82BE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D7F4C-309F-95F9-1EF1-3DE27F09812D}"/>
              </a:ext>
            </a:extLst>
          </p:cNvPr>
          <p:cNvSpPr>
            <a:spLocks noGrp="1"/>
          </p:cNvSpPr>
          <p:nvPr>
            <p:ph type="title"/>
          </p:nvPr>
        </p:nvSpPr>
        <p:spPr/>
        <p:txBody>
          <a:bodyPr/>
          <a:lstStyle/>
          <a:p>
            <a:r>
              <a:rPr lang="es-AR" b="1" dirty="0">
                <a:latin typeface="Bookman Old Style" panose="02050604050505020204" pitchFamily="18" charset="0"/>
              </a:rPr>
              <a:t>Detectando</a:t>
            </a:r>
            <a:r>
              <a:rPr lang="en-US" b="1" dirty="0">
                <a:latin typeface="Bookman Old Style" panose="02050604050505020204" pitchFamily="18" charset="0"/>
              </a:rPr>
              <a:t> </a:t>
            </a:r>
            <a:r>
              <a:rPr lang="en-US" b="1" dirty="0" err="1">
                <a:latin typeface="Bookman Old Style" panose="02050604050505020204" pitchFamily="18" charset="0"/>
              </a:rPr>
              <a:t>el</a:t>
            </a:r>
            <a:r>
              <a:rPr lang="en-US" b="1" dirty="0">
                <a:latin typeface="Bookman Old Style" panose="02050604050505020204" pitchFamily="18" charset="0"/>
              </a:rPr>
              <a:t> final.</a:t>
            </a:r>
            <a:r>
              <a:rPr lang="en-US" dirty="0">
                <a:latin typeface="Bookman Old Style" panose="02050604050505020204" pitchFamily="18" charset="0"/>
              </a:rPr>
              <a:t>.</a:t>
            </a:r>
          </a:p>
        </p:txBody>
      </p:sp>
      <p:sp>
        <p:nvSpPr>
          <p:cNvPr id="3" name="Content Placeholder 2">
            <a:extLst>
              <a:ext uri="{FF2B5EF4-FFF2-40B4-BE49-F238E27FC236}">
                <a16:creationId xmlns:a16="http://schemas.microsoft.com/office/drawing/2014/main" id="{C7927CA6-AB12-7565-5CAB-20094859C511}"/>
              </a:ext>
            </a:extLst>
          </p:cNvPr>
          <p:cNvSpPr>
            <a:spLocks noGrp="1"/>
          </p:cNvSpPr>
          <p:nvPr>
            <p:ph idx="1"/>
          </p:nvPr>
        </p:nvSpPr>
        <p:spPr>
          <a:xfrm>
            <a:off x="1295401" y="2743200"/>
            <a:ext cx="9601196" cy="3132668"/>
          </a:xfrm>
        </p:spPr>
        <p:txBody>
          <a:bodyPr>
            <a:normAutofit/>
          </a:bodyPr>
          <a:lstStyle/>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En un capítulo titulado "¿Cómo podemos saber cuándo dejar de reunirnos así?" de </a:t>
            </a:r>
            <a:r>
              <a:rPr lang="es-ES" sz="1800" kern="100" dirty="0" err="1">
                <a:effectLst/>
                <a:latin typeface="Bookman Old Style" panose="02050604050505020204" pitchFamily="18" charset="0"/>
                <a:ea typeface="Aptos" panose="020B0004020202020204" pitchFamily="34" charset="0"/>
                <a:cs typeface="Times New Roman" panose="02020603050405020304" pitchFamily="18" charset="0"/>
              </a:rPr>
              <a:t>Shazer</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(1991) describió cómo el objetivo del cliente se vislumbra si durante las sesiones el cliente y el profesional han estado atentos a:</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 ocurrencia de excepciones y la presencia de partes del futuro preferido del cliente (la meta), que indican que se están produciendo los cambios deseados.</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 visión del cliente y la descripción de una nueva vida</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 confirmación de que el cambio está teniendo lugar y que la nueva vida del cliente ha comenzado. </a:t>
            </a:r>
            <a:endParaRPr lang="en-US" dirty="0">
              <a:latin typeface="Bookman Old Style" panose="02050604050505020204" pitchFamily="18" charset="0"/>
            </a:endParaRPr>
          </a:p>
        </p:txBody>
      </p:sp>
    </p:spTree>
    <p:extLst>
      <p:ext uri="{BB962C8B-B14F-4D97-AF65-F5344CB8AC3E}">
        <p14:creationId xmlns:p14="http://schemas.microsoft.com/office/powerpoint/2010/main" val="173907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31CC-CCBC-595D-A1BC-9AC95C96B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662A5-F8C9-4C56-35FD-3E5782017612}"/>
              </a:ext>
            </a:extLst>
          </p:cNvPr>
          <p:cNvSpPr>
            <a:spLocks noGrp="1"/>
          </p:cNvSpPr>
          <p:nvPr>
            <p:ph type="title"/>
          </p:nvPr>
        </p:nvSpPr>
        <p:spPr/>
        <p:txBody>
          <a:bodyPr/>
          <a:lstStyle/>
          <a:p>
            <a:r>
              <a:rPr lang="es-AR" b="1">
                <a:latin typeface="Bookman Old Style" panose="02050604050505020204" pitchFamily="18" charset="0"/>
              </a:rPr>
              <a:t>Detectando el final.</a:t>
            </a:r>
            <a:r>
              <a:rPr lang="es-AR">
                <a:latin typeface="Bookman Old Style" panose="02050604050505020204" pitchFamily="18" charset="0"/>
              </a:rPr>
              <a:t>.</a:t>
            </a:r>
          </a:p>
        </p:txBody>
      </p:sp>
      <p:sp>
        <p:nvSpPr>
          <p:cNvPr id="3" name="Content Placeholder 2">
            <a:extLst>
              <a:ext uri="{FF2B5EF4-FFF2-40B4-BE49-F238E27FC236}">
                <a16:creationId xmlns:a16="http://schemas.microsoft.com/office/drawing/2014/main" id="{F09CC96B-31DA-9166-3672-51B8BE70F75A}"/>
              </a:ext>
            </a:extLst>
          </p:cNvPr>
          <p:cNvSpPr>
            <a:spLocks noGrp="1"/>
          </p:cNvSpPr>
          <p:nvPr>
            <p:ph idx="1"/>
          </p:nvPr>
        </p:nvSpPr>
        <p:spPr>
          <a:xfrm>
            <a:off x="1295401" y="2803160"/>
            <a:ext cx="9601196" cy="3072707"/>
          </a:xfrm>
        </p:spPr>
        <p:txBody>
          <a:bodyPr>
            <a:normAutofit fontScale="92500" lnSpcReduction="20000"/>
          </a:bodyPr>
          <a:lstStyle/>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Esto indica claramente que, en el tratamiento centrado en la solución, no se requiere que el profesional acompañe al cliente "hasta la línea de meta". Basta con detenerse cuando el cliente puede decir con confianza "Lo tengo de aquí". </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 diferencia de muchas conversaciones centradas en problemas, la discusión sobre cómo terminar el contacto del cliente con el profesional comienza en la primera sesión. </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tiene que cambiar en tu vida para que puedas decir que estas sesiones aquí han merecido la pena? </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te indicaría que lo estás haciendo lo suficientemente bien como para que ya no tengas que venir aquí? </a:t>
            </a:r>
          </a:p>
          <a:p>
            <a:pPr marL="0" marR="0" algn="just">
              <a:lnSpc>
                <a:spcPct val="115000"/>
              </a:lnSpc>
              <a:spcAft>
                <a:spcPts val="800"/>
              </a:spcAft>
              <a:buFont typeface="Wingdings" panose="05000000000000000000" pitchFamily="2" charset="2"/>
              <a:buChar char="§"/>
            </a:pPr>
            <a:endParaRPr lang="es-ES" sz="1800" kern="100" dirty="0">
              <a:effectLst/>
              <a:latin typeface="Bookman Old Style" panose="02050604050505020204" pitchFamily="18"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60229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721F1-8A58-B2FE-C211-45B2D73C1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C5C6F-2B33-D3C8-9A68-52838DEFD7B8}"/>
              </a:ext>
            </a:extLst>
          </p:cNvPr>
          <p:cNvSpPr>
            <a:spLocks noGrp="1"/>
          </p:cNvSpPr>
          <p:nvPr>
            <p:ph type="title"/>
          </p:nvPr>
        </p:nvSpPr>
        <p:spPr/>
        <p:txBody>
          <a:bodyPr/>
          <a:lstStyle/>
          <a:p>
            <a:r>
              <a:rPr lang="es-AR" b="1">
                <a:latin typeface="Bookman Old Style" panose="02050604050505020204" pitchFamily="18" charset="0"/>
              </a:rPr>
              <a:t>Detectando el final.</a:t>
            </a:r>
            <a:r>
              <a:rPr lang="es-AR">
                <a:latin typeface="Bookman Old Style" panose="02050604050505020204" pitchFamily="18" charset="0"/>
              </a:rPr>
              <a:t>.</a:t>
            </a:r>
          </a:p>
        </p:txBody>
      </p:sp>
      <p:sp>
        <p:nvSpPr>
          <p:cNvPr id="3" name="Content Placeholder 2">
            <a:extLst>
              <a:ext uri="{FF2B5EF4-FFF2-40B4-BE49-F238E27FC236}">
                <a16:creationId xmlns:a16="http://schemas.microsoft.com/office/drawing/2014/main" id="{F536EDDA-F994-BD0F-B1AD-5F5B0B4A1B5F}"/>
              </a:ext>
            </a:extLst>
          </p:cNvPr>
          <p:cNvSpPr>
            <a:spLocks noGrp="1"/>
          </p:cNvSpPr>
          <p:nvPr>
            <p:ph idx="1"/>
          </p:nvPr>
        </p:nvSpPr>
        <p:spPr>
          <a:xfrm>
            <a:off x="1295401" y="2953062"/>
            <a:ext cx="9601196" cy="2922806"/>
          </a:xfrm>
        </p:spPr>
        <p:txBody>
          <a:bodyPr/>
          <a:lstStyle/>
          <a:p>
            <a:pPr algn="just"/>
            <a:r>
              <a:rPr lang="es-ES" sz="1800" dirty="0">
                <a:effectLst/>
                <a:latin typeface="Bookman Old Style" panose="02050604050505020204" pitchFamily="18" charset="0"/>
                <a:ea typeface="Aptos" panose="020B0004020202020204" pitchFamily="34" charset="0"/>
                <a:cs typeface="Times New Roman" panose="02020603050405020304" pitchFamily="18" charset="0"/>
              </a:rPr>
              <a:t>Discutir el resultado deseado desde el comienzo de las sesiones crea una atmósfera de optimismo y le da al cliente la esperanza de que el problema con el que quiere ayuda puede resolverse en un grado suficiente. </a:t>
            </a:r>
          </a:p>
          <a:p>
            <a:pPr algn="just"/>
            <a:r>
              <a:rPr lang="es-ES" sz="1800" dirty="0">
                <a:effectLst/>
                <a:latin typeface="Bookman Old Style" panose="02050604050505020204" pitchFamily="18" charset="0"/>
                <a:ea typeface="Aptos" panose="020B0004020202020204" pitchFamily="34" charset="0"/>
                <a:cs typeface="Times New Roman" panose="02020603050405020304" pitchFamily="18" charset="0"/>
              </a:rPr>
              <a:t>Es por ello que nunca se insistirá lo suficiente en la importancia de una formulación adecuada de los objetivos. El profesional debe sentirse libre de establecer el tiempo suficiente para ello. No apresures esta parte del proceso.  Cuando el objetivo se ha formulado bien, la mitad del trabajo ya está hecho, y el cliente suele saber exactamente lo que tiene que hacer para acercarse a la meta.</a:t>
            </a:r>
          </a:p>
        </p:txBody>
      </p:sp>
    </p:spTree>
    <p:extLst>
      <p:ext uri="{BB962C8B-B14F-4D97-AF65-F5344CB8AC3E}">
        <p14:creationId xmlns:p14="http://schemas.microsoft.com/office/powerpoint/2010/main" val="399407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581C-18B2-030B-1840-E902BE1BB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ECE7A-921B-80D2-097B-31B445241FB3}"/>
              </a:ext>
            </a:extLst>
          </p:cNvPr>
          <p:cNvSpPr>
            <a:spLocks noGrp="1"/>
          </p:cNvSpPr>
          <p:nvPr>
            <p:ph type="title"/>
          </p:nvPr>
        </p:nvSpPr>
        <p:spPr/>
        <p:txBody>
          <a:bodyPr/>
          <a:lstStyle/>
          <a:p>
            <a:r>
              <a:rPr lang="es-AR" b="1">
                <a:latin typeface="Bookman Old Style" panose="02050604050505020204" pitchFamily="18" charset="0"/>
              </a:rPr>
              <a:t>Detectando el final.</a:t>
            </a:r>
            <a:r>
              <a:rPr lang="es-AR">
                <a:latin typeface="Bookman Old Style" panose="02050604050505020204" pitchFamily="18" charset="0"/>
              </a:rPr>
              <a:t>.</a:t>
            </a:r>
          </a:p>
        </p:txBody>
      </p:sp>
      <p:sp>
        <p:nvSpPr>
          <p:cNvPr id="3" name="Content Placeholder 2">
            <a:extLst>
              <a:ext uri="{FF2B5EF4-FFF2-40B4-BE49-F238E27FC236}">
                <a16:creationId xmlns:a16="http://schemas.microsoft.com/office/drawing/2014/main" id="{8216A3F3-D090-E598-358B-FEBB2D1348F6}"/>
              </a:ext>
            </a:extLst>
          </p:cNvPr>
          <p:cNvSpPr>
            <a:spLocks noGrp="1"/>
          </p:cNvSpPr>
          <p:nvPr>
            <p:ph idx="1"/>
          </p:nvPr>
        </p:nvSpPr>
        <p:spPr>
          <a:xfrm>
            <a:off x="1295401" y="2983042"/>
            <a:ext cx="9601196" cy="2892825"/>
          </a:xfrm>
        </p:spPr>
        <p:txBody>
          <a:bodyPr/>
          <a:lstStyle/>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Imagen de un profesional como un remolcador. Una vez que el cliente es ayudado a alejarse de la tierra, él o ella puede navegar sin ayuda. A menudo no es necesario que el profesional viaje más lejos junto con el cliente.  </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momento en el que se pueden concluir las sesiones también se puede revelar mediante preguntas de escala. Después de la formulación de objetivos, se puede preguntar al cliente dónde se encuentra actualmente en una escala de 10 a 0, y en qué número debe estar para no tener que visitar más. </a:t>
            </a:r>
          </a:p>
        </p:txBody>
      </p:sp>
    </p:spTree>
    <p:extLst>
      <p:ext uri="{BB962C8B-B14F-4D97-AF65-F5344CB8AC3E}">
        <p14:creationId xmlns:p14="http://schemas.microsoft.com/office/powerpoint/2010/main" val="24229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75CF-4E3B-6125-D5A8-7538A77DA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8BD1B-0639-7F97-F74A-E5EFAD8AF1B1}"/>
              </a:ext>
            </a:extLst>
          </p:cNvPr>
          <p:cNvSpPr>
            <a:spLocks noGrp="1"/>
          </p:cNvSpPr>
          <p:nvPr>
            <p:ph type="title"/>
          </p:nvPr>
        </p:nvSpPr>
        <p:spPr/>
        <p:txBody>
          <a:bodyPr/>
          <a:lstStyle/>
          <a:p>
            <a:r>
              <a:rPr lang="es-AR" b="1">
                <a:latin typeface="Bookman Old Style" panose="02050604050505020204" pitchFamily="18" charset="0"/>
              </a:rPr>
              <a:t>Detectando el final.</a:t>
            </a:r>
            <a:r>
              <a:rPr lang="es-AR">
                <a:latin typeface="Bookman Old Style" panose="02050604050505020204" pitchFamily="18" charset="0"/>
              </a:rPr>
              <a:t>.</a:t>
            </a:r>
          </a:p>
        </p:txBody>
      </p:sp>
      <p:sp>
        <p:nvSpPr>
          <p:cNvPr id="3" name="Content Placeholder 2">
            <a:extLst>
              <a:ext uri="{FF2B5EF4-FFF2-40B4-BE49-F238E27FC236}">
                <a16:creationId xmlns:a16="http://schemas.microsoft.com/office/drawing/2014/main" id="{72051E51-6432-053C-CB00-B76DEE4F0B85}"/>
              </a:ext>
            </a:extLst>
          </p:cNvPr>
          <p:cNvSpPr>
            <a:spLocks noGrp="1"/>
          </p:cNvSpPr>
          <p:nvPr>
            <p:ph idx="1"/>
          </p:nvPr>
        </p:nvSpPr>
        <p:spPr/>
        <p:txBody>
          <a:bodyPr>
            <a:normAutofit fontScale="92500" lnSpcReduction="20000"/>
          </a:bodyPr>
          <a:lstStyle/>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Compromiso = tomar la decisión de pasar tu vida con alguien</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Votos matrimoniales = prometerse el uno al otro, frente a testigos, pasar el resto de su vida con alguien</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¿Cuándo tomas la decisión de pasar el resto de tu vida con alguien? Todos los días, por el resto de tu vida. Algunos días, tomas la decisión de forma pasiva, simplemente manteniendo la rutina.</a:t>
            </a:r>
          </a:p>
          <a:p>
            <a:pPr marL="0" marR="0" indent="0" algn="just">
              <a:lnSpc>
                <a:spcPct val="115000"/>
              </a:lnSpc>
              <a:spcAft>
                <a:spcPts val="800"/>
              </a:spcAft>
              <a:buNone/>
            </a:pPr>
            <a:b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Algunos días toman la decisión activamente, cuando surgen desafíos/problemas y DECIDEN quedarse y trabajar juntos. </a:t>
            </a:r>
          </a:p>
          <a:p>
            <a:pPr marL="0" marR="0" algn="just">
              <a:lnSpc>
                <a:spcPct val="115000"/>
              </a:lnSpc>
              <a:spcAft>
                <a:spcPts val="800"/>
              </a:spcAf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Cualquier día, podrías decidir volver a tu vida de soltero.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25623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CF364-ADA4-6C9D-84DF-5ACDC5714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0DC31-F5DC-04C8-4E7D-24EE1BE33835}"/>
              </a:ext>
            </a:extLst>
          </p:cNvPr>
          <p:cNvSpPr>
            <a:spLocks noGrp="1"/>
          </p:cNvSpPr>
          <p:nvPr>
            <p:ph type="title"/>
          </p:nvPr>
        </p:nvSpPr>
        <p:spPr/>
        <p:txBody>
          <a:bodyPr/>
          <a:lstStyle/>
          <a:p>
            <a:r>
              <a:rPr lang="en-US" b="1" dirty="0">
                <a:latin typeface="Bookman Old Style" panose="02050604050505020204" pitchFamily="18" charset="0"/>
              </a:rPr>
              <a:t>Finales</a:t>
            </a:r>
          </a:p>
        </p:txBody>
      </p:sp>
      <p:sp>
        <p:nvSpPr>
          <p:cNvPr id="3" name="Content Placeholder 2">
            <a:extLst>
              <a:ext uri="{FF2B5EF4-FFF2-40B4-BE49-F238E27FC236}">
                <a16:creationId xmlns:a16="http://schemas.microsoft.com/office/drawing/2014/main" id="{4BC8EB42-F133-3804-88FF-DCDA16EFBD2E}"/>
              </a:ext>
            </a:extLst>
          </p:cNvPr>
          <p:cNvSpPr>
            <a:spLocks noGrp="1"/>
          </p:cNvSpPr>
          <p:nvPr>
            <p:ph idx="1"/>
          </p:nvPr>
        </p:nvSpPr>
        <p:spPr>
          <a:xfrm>
            <a:off x="674556" y="2437012"/>
            <a:ext cx="10822899" cy="3318936"/>
          </a:xfrm>
        </p:spPr>
        <p:txBody>
          <a:bodyPr>
            <a:noAutofit/>
          </a:bodyPr>
          <a:lstStyle/>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Muchos clientes dicen que estarían satisfechos con terminar alrededor de 7 u 8 y no necesitan llegar a 9 o 10 antes de contentarse con terminar el tratamiento. A veces, el tratamiento puede concluirse en un número más bajo, porque el cliente tiene suficiente confianza en que puede hacerlo solo a partir de ahí. En cualquier caso, debe quedar claro que, en el trabajo centrado en la solución, el cliente decide cuándo se debe concluir el tratamiento, no el profesional.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Preguntas que se deben hacer cerca del final para asegurarse de que el resultado logrado sea permanente:</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tendrías que hacer para retroceder?</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tendría que hacer para prevenir una recaída importante?</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tienes que seguir haciendo para asegurarte de que estos cambios sigan ocurriendo?</a:t>
            </a: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3449103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756</TotalTime>
  <Words>2927</Words>
  <Application>Microsoft Office PowerPoint</Application>
  <PresentationFormat>Widescreen</PresentationFormat>
  <Paragraphs>119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Arial</vt:lpstr>
      <vt:lpstr>Bookman Old Style</vt:lpstr>
      <vt:lpstr>Calibri</vt:lpstr>
      <vt:lpstr>Garamond</vt:lpstr>
      <vt:lpstr>Wingdings</vt:lpstr>
      <vt:lpstr>Organic</vt:lpstr>
      <vt:lpstr>VCS-Inc. Wellness Servicios de Coaching</vt:lpstr>
      <vt:lpstr>Concluyendo</vt:lpstr>
      <vt:lpstr>Detectando el final..</vt:lpstr>
      <vt:lpstr>Detectando el final..</vt:lpstr>
      <vt:lpstr>Detectando el final..</vt:lpstr>
      <vt:lpstr>Detectando el final..</vt:lpstr>
      <vt:lpstr>Detectando el final..</vt:lpstr>
      <vt:lpstr>Detectando el final..</vt:lpstr>
      <vt:lpstr>Finales</vt:lpstr>
      <vt:lpstr>Finales</vt:lpstr>
      <vt:lpstr>Celebrando los éxitos</vt:lpstr>
      <vt:lpstr>Celebrando los éxitos</vt:lpstr>
      <vt:lpstr>Dibujos o cartas</vt:lpstr>
      <vt:lpstr>Simbolos:</vt:lpstr>
      <vt:lpstr>La experiencia del cliente</vt:lpstr>
      <vt:lpstr>La experiencia del cliente</vt:lpstr>
      <vt:lpstr>Pensamientos sobre el fracaso para lograr el cambio y la recaída.</vt:lpstr>
      <vt:lpstr>¿Cómo definirías un "cambio de comportamiento exitoso"?</vt:lpstr>
      <vt:lpstr>¿Cómo definirías la "recaída"?</vt:lpstr>
      <vt:lpstr>La relación entre la automatización y la recaída</vt:lpstr>
      <vt:lpstr>Cómo la automatización contribuye a la recaída</vt:lpstr>
      <vt:lpstr>Cómo la automatización contribuye a la recaída</vt:lpstr>
      <vt:lpstr>Otros factores que influye en la recaída</vt:lpstr>
      <vt:lpstr>Aceptación Incondicional</vt:lpstr>
      <vt:lpstr>Oh, dime, ¿puedes decir...?</vt:lpstr>
      <vt:lpstr>Define "Logro de Objetivos"</vt:lpstr>
      <vt:lpstr>La ausencia de un problema no equivale al logro de la meta</vt:lpstr>
      <vt:lpstr>La ausencia de un problema no equivale al logro de la meta</vt:lpstr>
      <vt:lpstr>Siete formas de asegurar el fracaso (Duncan et al.):</vt:lpstr>
      <vt:lpstr>Siete formas de asegurar el fracaso (Duncan et al.):</vt:lpstr>
      <vt:lpstr>Siete formas de asegurar el fracaso (Duncan et al.):</vt:lpstr>
      <vt:lpstr>Siete formas de asegurar el fracaso (Duncan et al.):</vt:lpstr>
      <vt:lpstr>¿Pensamientos? ¿Preguntas? ¿Comentarios?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VCS-Inc. Wellness Coaching Services</dc:title>
  <dc:creator>Kristine Lopez-Morell</dc:creator>
  <cp:lastModifiedBy>Maritza Gomez</cp:lastModifiedBy>
  <cp:revision>13</cp:revision>
  <cp:lastPrinted>2024-12-16T18:40:43Z</cp:lastPrinted>
  <dcterms:created xsi:type="dcterms:W3CDTF">2024-12-15T19:21:17Z</dcterms:created>
  <dcterms:modified xsi:type="dcterms:W3CDTF">2025-01-07T14:45:03Z</dcterms:modified>
</cp:coreProperties>
</file>