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50" r:id="rId1"/>
  </p:sldMasterIdLst>
  <p:handoutMasterIdLst>
    <p:handoutMasterId r:id="rId33"/>
  </p:handoutMasterIdLst>
  <p:sldIdLst>
    <p:sldId id="256" r:id="rId2"/>
    <p:sldId id="291" r:id="rId3"/>
    <p:sldId id="269" r:id="rId4"/>
    <p:sldId id="274" r:id="rId5"/>
    <p:sldId id="275" r:id="rId6"/>
    <p:sldId id="278" r:id="rId7"/>
    <p:sldId id="292" r:id="rId8"/>
    <p:sldId id="279" r:id="rId9"/>
    <p:sldId id="280" r:id="rId10"/>
    <p:sldId id="281" r:id="rId11"/>
    <p:sldId id="282" r:id="rId12"/>
    <p:sldId id="277" r:id="rId13"/>
    <p:sldId id="276" r:id="rId14"/>
    <p:sldId id="283" r:id="rId15"/>
    <p:sldId id="284" r:id="rId16"/>
    <p:sldId id="293" r:id="rId17"/>
    <p:sldId id="258" r:id="rId18"/>
    <p:sldId id="257" r:id="rId19"/>
    <p:sldId id="259" r:id="rId20"/>
    <p:sldId id="260" r:id="rId21"/>
    <p:sldId id="261" r:id="rId22"/>
    <p:sldId id="262" r:id="rId23"/>
    <p:sldId id="263" r:id="rId24"/>
    <p:sldId id="264" r:id="rId25"/>
    <p:sldId id="265" r:id="rId26"/>
    <p:sldId id="266" r:id="rId27"/>
    <p:sldId id="273" r:id="rId28"/>
    <p:sldId id="272" r:id="rId29"/>
    <p:sldId id="271" r:id="rId30"/>
    <p:sldId id="268" r:id="rId31"/>
    <p:sldId id="267" r:id="rId32"/>
  </p:sldIdLst>
  <p:sldSz cx="12192000" cy="6858000"/>
  <p:notesSz cx="7011988" cy="929798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4660"/>
  </p:normalViewPr>
  <p:slideViewPr>
    <p:cSldViewPr snapToGrid="0">
      <p:cViewPr varScale="1">
        <p:scale>
          <a:sx n="64" d="100"/>
          <a:sy n="64" d="100"/>
        </p:scale>
        <p:origin x="978" y="7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528" cy="466514"/>
          </a:xfrm>
          <a:prstGeom prst="rect">
            <a:avLst/>
          </a:prstGeom>
        </p:spPr>
        <p:txBody>
          <a:bodyPr vert="horz" lIns="93196" tIns="46598" rIns="93196" bIns="46598" rtlCol="0"/>
          <a:lstStyle>
            <a:lvl1pPr algn="l">
              <a:defRPr sz="1200"/>
            </a:lvl1pPr>
          </a:lstStyle>
          <a:p>
            <a:endParaRPr lang="en-US"/>
          </a:p>
        </p:txBody>
      </p:sp>
      <p:sp>
        <p:nvSpPr>
          <p:cNvPr id="3" name="Date Placeholder 2"/>
          <p:cNvSpPr>
            <a:spLocks noGrp="1"/>
          </p:cNvSpPr>
          <p:nvPr>
            <p:ph type="dt" sz="quarter" idx="1"/>
          </p:nvPr>
        </p:nvSpPr>
        <p:spPr>
          <a:xfrm>
            <a:off x="3971837" y="0"/>
            <a:ext cx="3038528" cy="466514"/>
          </a:xfrm>
          <a:prstGeom prst="rect">
            <a:avLst/>
          </a:prstGeom>
        </p:spPr>
        <p:txBody>
          <a:bodyPr vert="horz" lIns="93196" tIns="46598" rIns="93196" bIns="46598" rtlCol="0"/>
          <a:lstStyle>
            <a:lvl1pPr algn="r">
              <a:defRPr sz="1200"/>
            </a:lvl1pPr>
          </a:lstStyle>
          <a:p>
            <a:fld id="{8ECD2230-371D-4360-A2C9-8C38251C1B68}" type="datetimeFigureOut">
              <a:rPr lang="en-US" smtClean="0"/>
              <a:t>1/7/2025</a:t>
            </a:fld>
            <a:endParaRPr lang="en-US"/>
          </a:p>
        </p:txBody>
      </p:sp>
      <p:sp>
        <p:nvSpPr>
          <p:cNvPr id="4" name="Footer Placeholder 3"/>
          <p:cNvSpPr>
            <a:spLocks noGrp="1"/>
          </p:cNvSpPr>
          <p:nvPr>
            <p:ph type="ftr" sz="quarter" idx="2"/>
          </p:nvPr>
        </p:nvSpPr>
        <p:spPr>
          <a:xfrm>
            <a:off x="0" y="8831475"/>
            <a:ext cx="3038528" cy="466513"/>
          </a:xfrm>
          <a:prstGeom prst="rect">
            <a:avLst/>
          </a:prstGeom>
        </p:spPr>
        <p:txBody>
          <a:bodyPr vert="horz" lIns="93196" tIns="46598" rIns="93196" bIns="46598" rtlCol="0" anchor="b"/>
          <a:lstStyle>
            <a:lvl1pPr algn="l">
              <a:defRPr sz="1200"/>
            </a:lvl1pPr>
          </a:lstStyle>
          <a:p>
            <a:endParaRPr lang="en-US"/>
          </a:p>
        </p:txBody>
      </p:sp>
      <p:sp>
        <p:nvSpPr>
          <p:cNvPr id="5" name="Slide Number Placeholder 4"/>
          <p:cNvSpPr>
            <a:spLocks noGrp="1"/>
          </p:cNvSpPr>
          <p:nvPr>
            <p:ph type="sldNum" sz="quarter" idx="3"/>
          </p:nvPr>
        </p:nvSpPr>
        <p:spPr>
          <a:xfrm>
            <a:off x="3971837" y="8831475"/>
            <a:ext cx="3038528" cy="466513"/>
          </a:xfrm>
          <a:prstGeom prst="rect">
            <a:avLst/>
          </a:prstGeom>
        </p:spPr>
        <p:txBody>
          <a:bodyPr vert="horz" lIns="93196" tIns="46598" rIns="93196" bIns="46598" rtlCol="0" anchor="b"/>
          <a:lstStyle>
            <a:lvl1pPr algn="r">
              <a:defRPr sz="1200"/>
            </a:lvl1pPr>
          </a:lstStyle>
          <a:p>
            <a:fld id="{68F63B28-1627-4815-9E57-A48021510AD9}" type="slidenum">
              <a:rPr lang="en-US" smtClean="0"/>
              <a:t>‹#›</a:t>
            </a:fld>
            <a:endParaRPr lang="en-US"/>
          </a:p>
        </p:txBody>
      </p:sp>
    </p:spTree>
    <p:extLst>
      <p:ext uri="{BB962C8B-B14F-4D97-AF65-F5344CB8AC3E}">
        <p14:creationId xmlns:p14="http://schemas.microsoft.com/office/powerpoint/2010/main" val="2032777004"/>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10" name="Group 9"/>
          <p:cNvGrpSpPr/>
          <p:nvPr/>
        </p:nvGrpSpPr>
        <p:grpSpPr>
          <a:xfrm>
            <a:off x="0" y="0"/>
            <a:ext cx="12188825" cy="6872226"/>
            <a:chOff x="0" y="0"/>
            <a:chExt cx="12188825" cy="6872226"/>
          </a:xfrm>
        </p:grpSpPr>
        <p:pic>
          <p:nvPicPr>
            <p:cNvPr id="9" name="Picture 8" descr="HD-PanelTitle-V.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7" name="Picture 16"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l="2" r="47673"/>
            <a:stretch/>
          </p:blipFill>
          <p:spPr>
            <a:xfrm rot="5400000">
              <a:off x="5245268" y="530352"/>
              <a:ext cx="1673352" cy="612648"/>
            </a:xfrm>
            <a:prstGeom prst="rect">
              <a:avLst/>
            </a:prstGeom>
          </p:spPr>
        </p:pic>
        <p:pic>
          <p:nvPicPr>
            <p:cNvPr id="18" name="Picture 17"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r="48819"/>
            <a:stretch/>
          </p:blipFill>
          <p:spPr>
            <a:xfrm rot="5400000">
              <a:off x="5263556" y="5747514"/>
              <a:ext cx="1636776" cy="612648"/>
            </a:xfrm>
            <a:prstGeom prst="rect">
              <a:avLst/>
            </a:prstGeom>
          </p:spPr>
        </p:pic>
      </p:grpSp>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en-US"/>
              <a:t>Click to edit Master title style</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a:xfrm>
            <a:off x="7983232" y="5037663"/>
            <a:ext cx="897467" cy="279400"/>
          </a:xfrm>
        </p:spPr>
        <p:txBody>
          <a:bodyPr/>
          <a:lstStyle/>
          <a:p>
            <a:fld id="{9ABB7E6E-D82E-4FFB-A5FD-C07A6CD7E007}" type="datetimeFigureOut">
              <a:rPr lang="en-US" smtClean="0"/>
              <a:t>1/7/2025</a:t>
            </a:fld>
            <a:endParaRPr lang="en-US"/>
          </a:p>
        </p:txBody>
      </p:sp>
      <p:sp>
        <p:nvSpPr>
          <p:cNvPr id="5" name="Footer Placeholder 4"/>
          <p:cNvSpPr>
            <a:spLocks noGrp="1"/>
          </p:cNvSpPr>
          <p:nvPr>
            <p:ph type="ftr" sz="quarter" idx="11"/>
          </p:nvPr>
        </p:nvSpPr>
        <p:spPr>
          <a:xfrm>
            <a:off x="2692397" y="5037663"/>
            <a:ext cx="5214635" cy="279400"/>
          </a:xfrm>
        </p:spPr>
        <p:txBody>
          <a:bodyPr/>
          <a:lstStyle/>
          <a:p>
            <a:endParaRPr lang="en-US"/>
          </a:p>
        </p:txBody>
      </p:sp>
      <p:sp>
        <p:nvSpPr>
          <p:cNvPr id="6" name="Slide Number Placeholder 5"/>
          <p:cNvSpPr>
            <a:spLocks noGrp="1"/>
          </p:cNvSpPr>
          <p:nvPr>
            <p:ph type="sldNum" sz="quarter" idx="12"/>
          </p:nvPr>
        </p:nvSpPr>
        <p:spPr>
          <a:xfrm>
            <a:off x="8956900" y="5037663"/>
            <a:ext cx="551167" cy="279400"/>
          </a:xfrm>
        </p:spPr>
        <p:txBody>
          <a:bodyPr/>
          <a:lstStyle/>
          <a:p>
            <a:fld id="{8A7D80CF-8118-4817-8BE3-F5B5AB7D3F54}" type="slidenum">
              <a:rPr lang="en-US" smtClean="0"/>
              <a:t>‹#›</a:t>
            </a:fld>
            <a:endParaRPr lang="en-US"/>
          </a:p>
        </p:txBody>
      </p:sp>
      <p:cxnSp>
        <p:nvCxnSpPr>
          <p:cNvPr id="15" name="Straight Connector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06315693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ABB7E6E-D82E-4FFB-A5FD-C07A6CD7E007}" type="datetimeFigureOut">
              <a:rPr lang="en-US" smtClean="0"/>
              <a:t>1/7/2025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A7D80CF-8118-4817-8BE3-F5B5AB7D3F54}" type="slidenum">
              <a:rPr lang="en-US" smtClean="0"/>
              <a:t>‹#›</a:t>
            </a:fld>
            <a:endParaRPr lang="en-US"/>
          </a:p>
        </p:txBody>
      </p:sp>
    </p:spTree>
    <p:extLst>
      <p:ext uri="{BB962C8B-B14F-4D97-AF65-F5344CB8AC3E}">
        <p14:creationId xmlns:p14="http://schemas.microsoft.com/office/powerpoint/2010/main" val="192371683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ABB7E6E-D82E-4FFB-A5FD-C07A6CD7E007}" type="datetimeFigureOut">
              <a:rPr lang="en-US" smtClean="0"/>
              <a:t>1/7/2025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A7D80CF-8118-4817-8BE3-F5B5AB7D3F54}" type="slidenum">
              <a:rPr lang="en-US" smtClean="0"/>
              <a:t>‹#›</a:t>
            </a:fld>
            <a:endParaRPr lang="en-US"/>
          </a:p>
        </p:txBody>
      </p:sp>
      <p:cxnSp>
        <p:nvCxnSpPr>
          <p:cNvPr id="15" name="Straight Connector 14"/>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57316685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ABB7E6E-D82E-4FFB-A5FD-C07A6CD7E007}" type="datetimeFigureOut">
              <a:rPr lang="en-US" smtClean="0"/>
              <a:t>1/7/2025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A7D80CF-8118-4817-8BE3-F5B5AB7D3F54}" type="slidenum">
              <a:rPr lang="en-US" smtClean="0"/>
              <a:t>‹#›</a:t>
            </a:fld>
            <a:endParaRPr lang="en-US"/>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23122623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ABB7E6E-D82E-4FFB-A5FD-C07A6CD7E007}" type="datetimeFigureOut">
              <a:rPr lang="en-US" smtClean="0"/>
              <a:t>1/7/2025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A7D80CF-8118-4817-8BE3-F5B5AB7D3F54}" type="slidenum">
              <a:rPr lang="en-US" smtClean="0"/>
              <a:t>‹#›</a:t>
            </a:fld>
            <a:endParaRPr lang="en-US"/>
          </a:p>
        </p:txBody>
      </p:sp>
    </p:spTree>
    <p:extLst>
      <p:ext uri="{BB962C8B-B14F-4D97-AF65-F5344CB8AC3E}">
        <p14:creationId xmlns:p14="http://schemas.microsoft.com/office/powerpoint/2010/main" val="145974700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16"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ABB7E6E-D82E-4FFB-A5FD-C07A6CD7E007}" type="datetimeFigureOut">
              <a:rPr lang="en-US" smtClean="0"/>
              <a:t>1/7/2025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A7D80CF-8118-4817-8BE3-F5B5AB7D3F54}" type="slidenum">
              <a:rPr lang="en-US" smtClean="0"/>
              <a:t>‹#›</a:t>
            </a:fld>
            <a:endParaRPr lang="en-US"/>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49220685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en-US"/>
              <a:t>Click to edit Master title style</a:t>
            </a:r>
            <a:endParaRPr lang="en-US" dirty="0"/>
          </a:p>
        </p:txBody>
      </p:sp>
      <p:sp>
        <p:nvSpPr>
          <p:cNvPr id="14"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ABB7E6E-D82E-4FFB-A5FD-C07A6CD7E007}" type="datetimeFigureOut">
              <a:rPr lang="en-US" smtClean="0"/>
              <a:t>1/7/2025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A7D80CF-8118-4817-8BE3-F5B5AB7D3F54}" type="slidenum">
              <a:rPr lang="en-US" smtClean="0"/>
              <a:t>‹#›</a:t>
            </a:fld>
            <a:endParaRPr lang="en-US"/>
          </a:p>
        </p:txBody>
      </p:sp>
      <p:cxnSp>
        <p:nvCxnSpPr>
          <p:cNvPr id="15" name="Straight Connector 14"/>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69713911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ABB7E6E-D82E-4FFB-A5FD-C07A6CD7E007}" type="datetimeFigureOut">
              <a:rPr lang="en-US" smtClean="0"/>
              <a:t>1/7/2025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A7D80CF-8118-4817-8BE3-F5B5AB7D3F54}" type="slidenum">
              <a:rPr lang="en-US" smtClean="0"/>
              <a:t>‹#›</a:t>
            </a:fld>
            <a:endParaRPr lang="en-US"/>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60646058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ABB7E6E-D82E-4FFB-A5FD-C07A6CD7E007}" type="datetimeFigureOut">
              <a:rPr lang="en-US" smtClean="0"/>
              <a:t>1/7/2025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A7D80CF-8118-4817-8BE3-F5B5AB7D3F54}" type="slidenum">
              <a:rPr lang="en-US" smtClean="0"/>
              <a:t>‹#›</a:t>
            </a:fld>
            <a:endParaRPr lang="en-US"/>
          </a:p>
        </p:txBody>
      </p:sp>
      <p:cxnSp>
        <p:nvCxnSpPr>
          <p:cNvPr id="14" name="Straight Connector 13"/>
          <p:cNvCxnSpPr/>
          <p:nvPr/>
        </p:nvCxnSpPr>
        <p:spPr>
          <a:xfrm>
            <a:off x="886389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11751522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ABB7E6E-D82E-4FFB-A5FD-C07A6CD7E007}" type="datetimeFigureOut">
              <a:rPr lang="en-US" smtClean="0"/>
              <a:t>1/7/2025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A7D80CF-8118-4817-8BE3-F5B5AB7D3F54}" type="slidenum">
              <a:rPr lang="en-US" smtClean="0"/>
              <a:t>‹#›</a:t>
            </a:fld>
            <a:endParaRPr lang="en-US"/>
          </a:p>
        </p:txBody>
      </p:sp>
    </p:spTree>
    <p:extLst>
      <p:ext uri="{BB962C8B-B14F-4D97-AF65-F5344CB8AC3E}">
        <p14:creationId xmlns:p14="http://schemas.microsoft.com/office/powerpoint/2010/main" val="239073237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ABB7E6E-D82E-4FFB-A5FD-C07A6CD7E007}" type="datetimeFigureOut">
              <a:rPr lang="en-US" smtClean="0"/>
              <a:t>1/7/2025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A7D80CF-8118-4817-8BE3-F5B5AB7D3F54}" type="slidenum">
              <a:rPr lang="en-US" smtClean="0"/>
              <a:t>‹#›</a:t>
            </a:fld>
            <a:endParaRPr lang="en-US"/>
          </a:p>
        </p:txBody>
      </p:sp>
      <p:cxnSp>
        <p:nvCxnSpPr>
          <p:cNvPr id="16" name="Straight Connector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02949537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9ABB7E6E-D82E-4FFB-A5FD-C07A6CD7E007}" type="datetimeFigureOut">
              <a:rPr lang="en-US" smtClean="0"/>
              <a:t>1/7/2025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A7D80CF-8118-4817-8BE3-F5B5AB7D3F54}" type="slidenum">
              <a:rPr lang="en-US" smtClean="0"/>
              <a:t>‹#›</a:t>
            </a:fld>
            <a:endParaRPr lang="en-US"/>
          </a:p>
        </p:txBody>
      </p:sp>
      <p:cxnSp>
        <p:nvCxnSpPr>
          <p:cNvPr id="8" name="Straight Connector 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33634555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80671" y="2658533"/>
            <a:ext cx="4718304" cy="576262"/>
          </a:xfrm>
        </p:spPr>
        <p:txBody>
          <a:bodyPr anchor="b">
            <a:noAutofit/>
          </a:bodyPr>
          <a:lstStyle>
            <a:lvl1pPr marL="0" indent="0">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80671" y="3243262"/>
            <a:ext cx="4718304" cy="2632605"/>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9ABB7E6E-D82E-4FFB-A5FD-C07A6CD7E007}" type="datetimeFigureOut">
              <a:rPr lang="en-US" smtClean="0"/>
              <a:t>1/7/2025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A7D80CF-8118-4817-8BE3-F5B5AB7D3F54}" type="slidenum">
              <a:rPr lang="en-US" smtClean="0"/>
              <a:t>‹#›</a:t>
            </a:fld>
            <a:endParaRPr lang="en-US"/>
          </a:p>
        </p:txBody>
      </p:sp>
      <p:cxnSp>
        <p:nvCxnSpPr>
          <p:cNvPr id="18" name="Straight Connector 1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34591443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9ABB7E6E-D82E-4FFB-A5FD-C07A6CD7E007}" type="datetimeFigureOut">
              <a:rPr lang="en-US" smtClean="0"/>
              <a:t>1/7/2025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A7D80CF-8118-4817-8BE3-F5B5AB7D3F54}" type="slidenum">
              <a:rPr lang="en-US" smtClean="0"/>
              <a:t>‹#›</a:t>
            </a:fld>
            <a:endParaRPr lang="en-US"/>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91042685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ABB7E6E-D82E-4FFB-A5FD-C07A6CD7E007}" type="datetimeFigureOut">
              <a:rPr lang="en-US" smtClean="0"/>
              <a:t>1/7/2025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A7D80CF-8118-4817-8BE3-F5B5AB7D3F54}" type="slidenum">
              <a:rPr lang="en-US" smtClean="0"/>
              <a:t>‹#›</a:t>
            </a:fld>
            <a:endParaRPr lang="en-US"/>
          </a:p>
        </p:txBody>
      </p:sp>
    </p:spTree>
    <p:extLst>
      <p:ext uri="{BB962C8B-B14F-4D97-AF65-F5344CB8AC3E}">
        <p14:creationId xmlns:p14="http://schemas.microsoft.com/office/powerpoint/2010/main" val="324780673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en-US"/>
              <a:t>Click to edit Master title style</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ABB7E6E-D82E-4FFB-A5FD-C07A6CD7E007}" type="datetimeFigureOut">
              <a:rPr lang="en-US" smtClean="0"/>
              <a:t>1/7/2025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A7D80CF-8118-4817-8BE3-F5B5AB7D3F54}" type="slidenum">
              <a:rPr lang="en-US" smtClean="0"/>
              <a:t>‹#›</a:t>
            </a:fld>
            <a:endParaRPr lang="en-US"/>
          </a:p>
        </p:txBody>
      </p:sp>
      <p:cxnSp>
        <p:nvCxnSpPr>
          <p:cNvPr id="16" name="Straight Connector 15"/>
          <p:cNvCxnSpPr/>
          <p:nvPr/>
        </p:nvCxnSpPr>
        <p:spPr>
          <a:xfrm>
            <a:off x="1396169" y="2912533"/>
            <a:ext cx="35144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67447180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en-US"/>
              <a:t>Click to edit Master title style</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ABB7E6E-D82E-4FFB-A5FD-C07A6CD7E007}" type="datetimeFigureOut">
              <a:rPr lang="en-US" smtClean="0"/>
              <a:t>1/7/2025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A7D80CF-8118-4817-8BE3-F5B5AB7D3F54}" type="slidenum">
              <a:rPr lang="en-US" smtClean="0"/>
              <a:t>‹#›</a:t>
            </a:fld>
            <a:endParaRPr lang="en-US"/>
          </a:p>
        </p:txBody>
      </p:sp>
    </p:spTree>
    <p:extLst>
      <p:ext uri="{BB962C8B-B14F-4D97-AF65-F5344CB8AC3E}">
        <p14:creationId xmlns:p14="http://schemas.microsoft.com/office/powerpoint/2010/main" val="100796580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0" y="0"/>
            <a:ext cx="12188825" cy="6856215"/>
            <a:chOff x="0" y="0"/>
            <a:chExt cx="12188825" cy="6856215"/>
          </a:xfrm>
        </p:grpSpPr>
        <p:pic>
          <p:nvPicPr>
            <p:cNvPr id="8" name="Picture 7" descr="HD-PanelContent-V.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r="5093"/>
            <a:stretch/>
          </p:blipFill>
          <p:spPr>
            <a:xfrm rot="5400000">
              <a:off x="5706471" y="76265"/>
              <a:ext cx="758952" cy="606425"/>
            </a:xfrm>
            <a:prstGeom prst="rect">
              <a:avLst/>
            </a:prstGeom>
          </p:spPr>
        </p:pic>
        <p:pic>
          <p:nvPicPr>
            <p:cNvPr id="11" name="Picture 10"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r="5093"/>
            <a:stretch/>
          </p:blipFill>
          <p:spPr>
            <a:xfrm rot="5400000">
              <a:off x="5706470" y="6173526"/>
              <a:ext cx="758952" cy="606425"/>
            </a:xfrm>
            <a:prstGeom prst="rect">
              <a:avLst/>
            </a:prstGeom>
          </p:spPr>
        </p:pic>
      </p:grpSp>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9ABB7E6E-D82E-4FFB-A5FD-C07A6CD7E007}" type="datetimeFigureOut">
              <a:rPr lang="en-US" smtClean="0"/>
              <a:t>1/7/2025</a:t>
            </a:fld>
            <a:endParaRPr lang="en-US"/>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8A7D80CF-8118-4817-8BE3-F5B5AB7D3F54}" type="slidenum">
              <a:rPr lang="en-US" smtClean="0"/>
              <a:t>‹#›</a:t>
            </a:fld>
            <a:endParaRPr lang="en-US"/>
          </a:p>
        </p:txBody>
      </p:sp>
    </p:spTree>
    <p:extLst>
      <p:ext uri="{BB962C8B-B14F-4D97-AF65-F5344CB8AC3E}">
        <p14:creationId xmlns:p14="http://schemas.microsoft.com/office/powerpoint/2010/main" val="3881771025"/>
      </p:ext>
    </p:extLst>
  </p:cSld>
  <p:clrMap bg1="lt1" tx1="dk1" bg2="lt2" tx2="dk2" accent1="accent1" accent2="accent2" accent3="accent3" accent4="accent4" accent5="accent5" accent6="accent6" hlink="hlink" folHlink="folHlink"/>
  <p:sldLayoutIdLst>
    <p:sldLayoutId id="2147483751" r:id="rId1"/>
    <p:sldLayoutId id="2147483752" r:id="rId2"/>
    <p:sldLayoutId id="2147483753" r:id="rId3"/>
    <p:sldLayoutId id="2147483754" r:id="rId4"/>
    <p:sldLayoutId id="2147483755" r:id="rId5"/>
    <p:sldLayoutId id="2147483756" r:id="rId6"/>
    <p:sldLayoutId id="2147483757" r:id="rId7"/>
    <p:sldLayoutId id="2147483758" r:id="rId8"/>
    <p:sldLayoutId id="2147483759" r:id="rId9"/>
    <p:sldLayoutId id="2147483760" r:id="rId10"/>
    <p:sldLayoutId id="2147483761" r:id="rId11"/>
    <p:sldLayoutId id="2147483762" r:id="rId12"/>
    <p:sldLayoutId id="2147483763" r:id="rId13"/>
    <p:sldLayoutId id="2147483764" r:id="rId14"/>
    <p:sldLayoutId id="2147483765" r:id="rId15"/>
    <p:sldLayoutId id="2147483766" r:id="rId16"/>
    <p:sldLayoutId id="2147483767" r:id="rId17"/>
  </p:sldLayoutIdLst>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856574-A900-C836-253C-8AF3960F357C}"/>
              </a:ext>
            </a:extLst>
          </p:cNvPr>
          <p:cNvSpPr>
            <a:spLocks noGrp="1"/>
          </p:cNvSpPr>
          <p:nvPr>
            <p:ph type="ctrTitle"/>
          </p:nvPr>
        </p:nvSpPr>
        <p:spPr>
          <a:xfrm>
            <a:off x="2692398" y="1741251"/>
            <a:ext cx="6815669" cy="1645413"/>
          </a:xfrm>
        </p:spPr>
        <p:txBody>
          <a:bodyPr/>
          <a:lstStyle/>
          <a:p>
            <a:r>
              <a:rPr lang="en-US" sz="4800" dirty="0">
                <a:latin typeface="Bookman Old Style" panose="02050604050505020204" pitchFamily="18" charset="0"/>
              </a:rPr>
              <a:t>VCS-Inc. Wellness Coaching Services</a:t>
            </a:r>
          </a:p>
        </p:txBody>
      </p:sp>
      <p:sp>
        <p:nvSpPr>
          <p:cNvPr id="3" name="Subtitle 2">
            <a:extLst>
              <a:ext uri="{FF2B5EF4-FFF2-40B4-BE49-F238E27FC236}">
                <a16:creationId xmlns:a16="http://schemas.microsoft.com/office/drawing/2014/main" id="{AC755728-0CB8-1015-34A4-9BBC776E958F}"/>
              </a:ext>
            </a:extLst>
          </p:cNvPr>
          <p:cNvSpPr>
            <a:spLocks noGrp="1"/>
          </p:cNvSpPr>
          <p:nvPr>
            <p:ph type="subTitle" idx="1"/>
          </p:nvPr>
        </p:nvSpPr>
        <p:spPr/>
        <p:txBody>
          <a:bodyPr>
            <a:normAutofit/>
          </a:bodyPr>
          <a:lstStyle/>
          <a:p>
            <a:r>
              <a:rPr lang="en-US" sz="3600" dirty="0">
                <a:latin typeface="Bookman Old Style" panose="02050604050505020204" pitchFamily="18" charset="0"/>
              </a:rPr>
              <a:t>Lesson 10 </a:t>
            </a:r>
          </a:p>
        </p:txBody>
      </p:sp>
    </p:spTree>
    <p:extLst>
      <p:ext uri="{BB962C8B-B14F-4D97-AF65-F5344CB8AC3E}">
        <p14:creationId xmlns:p14="http://schemas.microsoft.com/office/powerpoint/2010/main" val="424047101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03547C6-5062-7ED0-618C-BE801EAD401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AFD95F6-69EE-EECB-06BA-3E56AA68B5DE}"/>
              </a:ext>
            </a:extLst>
          </p:cNvPr>
          <p:cNvSpPr>
            <a:spLocks noGrp="1"/>
          </p:cNvSpPr>
          <p:nvPr>
            <p:ph type="title"/>
          </p:nvPr>
        </p:nvSpPr>
        <p:spPr/>
        <p:txBody>
          <a:bodyPr>
            <a:normAutofit fontScale="90000"/>
          </a:bodyPr>
          <a:lstStyle/>
          <a:p>
            <a:br>
              <a:rPr lang="en-US" sz="3100" kern="100" dirty="0">
                <a:effectLst/>
                <a:latin typeface="Bookman Old Style" panose="02050604050505020204" pitchFamily="18" charset="0"/>
                <a:ea typeface="Aptos" panose="020B0004020202020204" pitchFamily="34" charset="0"/>
                <a:cs typeface="Times New Roman" panose="02020603050405020304" pitchFamily="18" charset="0"/>
              </a:rPr>
            </a:br>
            <a:r>
              <a:rPr lang="en-US" sz="3100" b="1" kern="100" dirty="0">
                <a:effectLst/>
                <a:latin typeface="Bookman Old Style" panose="02050604050505020204" pitchFamily="18" charset="0"/>
                <a:ea typeface="Aptos" panose="020B0004020202020204" pitchFamily="34" charset="0"/>
                <a:cs typeface="Times New Roman" panose="02020603050405020304" pitchFamily="18" charset="0"/>
              </a:rPr>
              <a:t>With respect to a visitor relationship, the following guidelines can be provided:</a:t>
            </a:r>
            <a:br>
              <a:rPr lang="en-US" sz="4400" b="1" kern="100" dirty="0">
                <a:effectLst/>
                <a:latin typeface="Aptos" panose="020B0004020202020204" pitchFamily="34" charset="0"/>
                <a:ea typeface="Aptos" panose="020B0004020202020204" pitchFamily="34" charset="0"/>
                <a:cs typeface="Times New Roman" panose="02020603050405020304" pitchFamily="18" charset="0"/>
              </a:rPr>
            </a:br>
            <a:endParaRPr lang="en-US" b="1" dirty="0">
              <a:latin typeface="Bookman Old Style" panose="02050604050505020204" pitchFamily="18" charset="0"/>
            </a:endParaRPr>
          </a:p>
        </p:txBody>
      </p:sp>
      <p:sp>
        <p:nvSpPr>
          <p:cNvPr id="3" name="Content Placeholder 2">
            <a:extLst>
              <a:ext uri="{FF2B5EF4-FFF2-40B4-BE49-F238E27FC236}">
                <a16:creationId xmlns:a16="http://schemas.microsoft.com/office/drawing/2014/main" id="{941BD19C-A7D9-DC42-BCD6-0E00EB594D7A}"/>
              </a:ext>
            </a:extLst>
          </p:cNvPr>
          <p:cNvSpPr>
            <a:spLocks noGrp="1"/>
          </p:cNvSpPr>
          <p:nvPr>
            <p:ph idx="1"/>
          </p:nvPr>
        </p:nvSpPr>
        <p:spPr>
          <a:xfrm>
            <a:off x="1295401" y="3252866"/>
            <a:ext cx="9601196" cy="2623002"/>
          </a:xfrm>
        </p:spPr>
        <p:txBody>
          <a:bodyPr/>
          <a:lstStyle/>
          <a:p>
            <a:pPr>
              <a:buFont typeface="Wingdings" panose="05000000000000000000" pitchFamily="2" charset="2"/>
              <a:buChar char="§"/>
            </a:pPr>
            <a:r>
              <a:rPr lang="en-US" sz="1800" kern="100" dirty="0">
                <a:effectLst/>
                <a:latin typeface="Bookman Old Style" panose="02050604050505020204" pitchFamily="18" charset="0"/>
                <a:ea typeface="Aptos" panose="020B0004020202020204" pitchFamily="34" charset="0"/>
                <a:cs typeface="Times New Roman" panose="02020603050405020304" pitchFamily="18" charset="0"/>
              </a:rPr>
              <a:t>Acknowledge the fact that the visitor would rather not be sitting here with you. Questions such as:</a:t>
            </a:r>
          </a:p>
          <a:p>
            <a:pPr>
              <a:buFont typeface="Wingdings" panose="05000000000000000000" pitchFamily="2" charset="2"/>
              <a:buChar char="§"/>
            </a:pPr>
            <a:r>
              <a:rPr lang="en-US" sz="1800" b="1" kern="100" dirty="0">
                <a:effectLst/>
                <a:latin typeface="Bookman Old Style" panose="02050604050505020204" pitchFamily="18" charset="0"/>
                <a:ea typeface="Aptos" panose="020B0004020202020204" pitchFamily="34" charset="0"/>
                <a:cs typeface="Times New Roman" panose="02020603050405020304" pitchFamily="18" charset="0"/>
              </a:rPr>
              <a:t>“What needs to change in order for you not to have to come back?” </a:t>
            </a:r>
          </a:p>
          <a:p>
            <a:pPr>
              <a:buFont typeface="Wingdings" panose="05000000000000000000" pitchFamily="2" charset="2"/>
              <a:buChar char="§"/>
            </a:pPr>
            <a:r>
              <a:rPr lang="en-US" sz="1800" kern="100" dirty="0">
                <a:effectLst/>
                <a:latin typeface="Bookman Old Style" panose="02050604050505020204" pitchFamily="18" charset="0"/>
                <a:ea typeface="Aptos" panose="020B0004020202020204" pitchFamily="34" charset="0"/>
                <a:cs typeface="Times New Roman" panose="02020603050405020304" pitchFamily="18" charset="0"/>
              </a:rPr>
              <a:t>and </a:t>
            </a:r>
            <a:r>
              <a:rPr lang="en-US" sz="1800" b="1" kern="100" dirty="0">
                <a:effectLst/>
                <a:latin typeface="Bookman Old Style" panose="02050604050505020204" pitchFamily="18" charset="0"/>
                <a:ea typeface="Aptos" panose="020B0004020202020204" pitchFamily="34" charset="0"/>
                <a:cs typeface="Times New Roman" panose="02020603050405020304" pitchFamily="18" charset="0"/>
              </a:rPr>
              <a:t>“How can we make sure that you’re here for as little time as possible?” </a:t>
            </a:r>
            <a:r>
              <a:rPr lang="en-US" sz="1800" kern="100" dirty="0">
                <a:effectLst/>
                <a:latin typeface="Bookman Old Style" panose="02050604050505020204" pitchFamily="18" charset="0"/>
                <a:ea typeface="Aptos" panose="020B0004020202020204" pitchFamily="34" charset="0"/>
                <a:cs typeface="Times New Roman" panose="02020603050405020304" pitchFamily="18" charset="0"/>
              </a:rPr>
              <a:t> are indicated. </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endParaRPr lang="en-US" dirty="0">
              <a:latin typeface="Bookman Old Style" panose="02050604050505020204" pitchFamily="18" charset="0"/>
            </a:endParaRPr>
          </a:p>
        </p:txBody>
      </p:sp>
    </p:spTree>
    <p:extLst>
      <p:ext uri="{BB962C8B-B14F-4D97-AF65-F5344CB8AC3E}">
        <p14:creationId xmlns:p14="http://schemas.microsoft.com/office/powerpoint/2010/main" val="276116608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F53A139-9CF4-E401-0751-E7F223BFDE7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36F759F-56AB-E0C1-AA88-9ACB4FD8637A}"/>
              </a:ext>
            </a:extLst>
          </p:cNvPr>
          <p:cNvSpPr>
            <a:spLocks noGrp="1"/>
          </p:cNvSpPr>
          <p:nvPr>
            <p:ph type="title"/>
          </p:nvPr>
        </p:nvSpPr>
        <p:spPr/>
        <p:txBody>
          <a:bodyPr/>
          <a:lstStyle/>
          <a:p>
            <a:r>
              <a:rPr lang="en-US" sz="4400" b="1" dirty="0">
                <a:effectLst/>
                <a:latin typeface="Bookman Old Style" panose="02050604050505020204" pitchFamily="18" charset="0"/>
                <a:ea typeface="Aptos" panose="020B0004020202020204" pitchFamily="34" charset="0"/>
                <a:cs typeface="Times New Roman" panose="02020603050405020304" pitchFamily="18" charset="0"/>
              </a:rPr>
              <a:t>The Complainant</a:t>
            </a:r>
            <a:endParaRPr lang="en-US" b="1" dirty="0">
              <a:latin typeface="Bookman Old Style" panose="02050604050505020204" pitchFamily="18" charset="0"/>
            </a:endParaRPr>
          </a:p>
        </p:txBody>
      </p:sp>
      <p:sp>
        <p:nvSpPr>
          <p:cNvPr id="3" name="Content Placeholder 2">
            <a:extLst>
              <a:ext uri="{FF2B5EF4-FFF2-40B4-BE49-F238E27FC236}">
                <a16:creationId xmlns:a16="http://schemas.microsoft.com/office/drawing/2014/main" id="{7415FA09-9654-2A67-5772-F0EC20424014}"/>
              </a:ext>
            </a:extLst>
          </p:cNvPr>
          <p:cNvSpPr>
            <a:spLocks noGrp="1"/>
          </p:cNvSpPr>
          <p:nvPr>
            <p:ph idx="1"/>
          </p:nvPr>
        </p:nvSpPr>
        <p:spPr>
          <a:xfrm>
            <a:off x="1295401" y="2878110"/>
            <a:ext cx="9601196" cy="2997757"/>
          </a:xfrm>
        </p:spPr>
        <p:txBody>
          <a:bodyPr/>
          <a:lstStyle/>
          <a:p>
            <a:pPr algn="just">
              <a:buFont typeface="Wingdings" panose="05000000000000000000" pitchFamily="2" charset="2"/>
              <a:buChar char="§"/>
            </a:pPr>
            <a:r>
              <a:rPr lang="en-US" sz="1800" b="1" dirty="0">
                <a:effectLst/>
                <a:latin typeface="Bookman Old Style" panose="02050604050505020204" pitchFamily="18" charset="0"/>
                <a:ea typeface="Aptos" panose="020B0004020202020204" pitchFamily="34" charset="0"/>
                <a:cs typeface="Times New Roman" panose="02020603050405020304" pitchFamily="18" charset="0"/>
              </a:rPr>
              <a:t>In a Complainant relationship </a:t>
            </a:r>
            <a:r>
              <a:rPr lang="en-US" sz="1800" dirty="0">
                <a:effectLst/>
                <a:latin typeface="Bookman Old Style" panose="02050604050505020204" pitchFamily="18" charset="0"/>
                <a:ea typeface="Aptos" panose="020B0004020202020204" pitchFamily="34" charset="0"/>
                <a:cs typeface="Times New Roman" panose="02020603050405020304" pitchFamily="18" charset="0"/>
              </a:rPr>
              <a:t>– the client </a:t>
            </a:r>
            <a:r>
              <a:rPr lang="en-US" sz="1800" b="1" dirty="0">
                <a:effectLst/>
                <a:latin typeface="Bookman Old Style" panose="02050604050505020204" pitchFamily="18" charset="0"/>
                <a:ea typeface="Aptos" panose="020B0004020202020204" pitchFamily="34" charset="0"/>
                <a:cs typeface="Times New Roman" panose="02020603050405020304" pitchFamily="18" charset="0"/>
              </a:rPr>
              <a:t>does</a:t>
            </a:r>
            <a:r>
              <a:rPr lang="en-US" sz="1800" dirty="0">
                <a:effectLst/>
                <a:latin typeface="Bookman Old Style" panose="02050604050505020204" pitchFamily="18" charset="0"/>
                <a:ea typeface="Aptos" panose="020B0004020202020204" pitchFamily="34" charset="0"/>
                <a:cs typeface="Times New Roman" panose="02020603050405020304" pitchFamily="18" charset="0"/>
              </a:rPr>
              <a:t> provide information about the problem. He or she is often experiencing a great deal of suffering, and there is an </a:t>
            </a:r>
            <a:r>
              <a:rPr lang="en-US" sz="1800" b="1" dirty="0">
                <a:effectLst/>
                <a:latin typeface="Bookman Old Style" panose="02050604050505020204" pitchFamily="18" charset="0"/>
                <a:ea typeface="Aptos" panose="020B0004020202020204" pitchFamily="34" charset="0"/>
                <a:cs typeface="Times New Roman" panose="02020603050405020304" pitchFamily="18" charset="0"/>
              </a:rPr>
              <a:t>appeal for help</a:t>
            </a:r>
            <a:r>
              <a:rPr lang="en-US" sz="1800" dirty="0">
                <a:effectLst/>
                <a:latin typeface="Bookman Old Style" panose="02050604050505020204" pitchFamily="18" charset="0"/>
                <a:ea typeface="Aptos" panose="020B0004020202020204" pitchFamily="34" charset="0"/>
                <a:cs typeface="Times New Roman" panose="02020603050405020304" pitchFamily="18" charset="0"/>
              </a:rPr>
              <a:t>, but the client </a:t>
            </a:r>
            <a:r>
              <a:rPr lang="en-US" sz="1800" b="1" dirty="0">
                <a:effectLst/>
                <a:latin typeface="Bookman Old Style" panose="02050604050505020204" pitchFamily="18" charset="0"/>
                <a:ea typeface="Aptos" panose="020B0004020202020204" pitchFamily="34" charset="0"/>
                <a:cs typeface="Times New Roman" panose="02020603050405020304" pitchFamily="18" charset="0"/>
              </a:rPr>
              <a:t>does not yet</a:t>
            </a:r>
            <a:r>
              <a:rPr lang="en-US" sz="1800" dirty="0">
                <a:effectLst/>
                <a:latin typeface="Bookman Old Style" panose="02050604050505020204" pitchFamily="18" charset="0"/>
                <a:ea typeface="Aptos" panose="020B0004020202020204" pitchFamily="34" charset="0"/>
                <a:cs typeface="Times New Roman" panose="02020603050405020304" pitchFamily="18" charset="0"/>
              </a:rPr>
              <a:t> see him or herself as part of the problem or solution. It is also possible that the client was at one point a customer but isn’t anymore. Someone or something else is to blame for the problem and needs to change.</a:t>
            </a:r>
          </a:p>
          <a:p>
            <a:pPr algn="just">
              <a:buFont typeface="Wingdings" panose="05000000000000000000" pitchFamily="2" charset="2"/>
              <a:buChar char="§"/>
            </a:pPr>
            <a:r>
              <a:rPr lang="en-US" sz="1800" b="1" kern="100" dirty="0">
                <a:effectLst/>
                <a:latin typeface="Bookman Old Style" panose="02050604050505020204" pitchFamily="18" charset="0"/>
                <a:ea typeface="Aptos" panose="020B0004020202020204" pitchFamily="34" charset="0"/>
                <a:cs typeface="Times New Roman" panose="02020603050405020304" pitchFamily="18" charset="0"/>
              </a:rPr>
              <a:t>There is no motivation for the client to change his or her own behavior. </a:t>
            </a:r>
            <a:r>
              <a:rPr lang="en-US" sz="1800" kern="100" dirty="0">
                <a:effectLst/>
                <a:latin typeface="Bookman Old Style" panose="02050604050505020204" pitchFamily="18" charset="0"/>
                <a:ea typeface="Aptos" panose="020B0004020202020204" pitchFamily="34" charset="0"/>
                <a:cs typeface="Times New Roman" panose="02020603050405020304" pitchFamily="18" charset="0"/>
              </a:rPr>
              <a:t>What the client would like is for the </a:t>
            </a:r>
            <a:r>
              <a:rPr lang="en-US" sz="1800" b="1" kern="100" dirty="0">
                <a:effectLst/>
                <a:latin typeface="Bookman Old Style" panose="02050604050505020204" pitchFamily="18" charset="0"/>
                <a:ea typeface="Aptos" panose="020B0004020202020204" pitchFamily="34" charset="0"/>
                <a:cs typeface="Times New Roman" panose="02020603050405020304" pitchFamily="18" charset="0"/>
              </a:rPr>
              <a:t>other person </a:t>
            </a:r>
            <a:r>
              <a:rPr lang="en-US" sz="1800" kern="100" dirty="0">
                <a:effectLst/>
                <a:latin typeface="Bookman Old Style" panose="02050604050505020204" pitchFamily="18" charset="0"/>
                <a:ea typeface="Aptos" panose="020B0004020202020204" pitchFamily="34" charset="0"/>
                <a:cs typeface="Times New Roman" panose="02020603050405020304" pitchFamily="18" charset="0"/>
              </a:rPr>
              <a:t>to change or for </a:t>
            </a:r>
            <a:r>
              <a:rPr lang="en-US" sz="1800" b="1" kern="100" dirty="0">
                <a:effectLst/>
                <a:latin typeface="Bookman Old Style" panose="02050604050505020204" pitchFamily="18" charset="0"/>
                <a:ea typeface="Aptos" panose="020B0004020202020204" pitchFamily="34" charset="0"/>
                <a:cs typeface="Times New Roman" panose="02020603050405020304" pitchFamily="18" charset="0"/>
              </a:rPr>
              <a:t>something else</a:t>
            </a:r>
            <a:r>
              <a:rPr lang="en-US" sz="1800" kern="100" dirty="0">
                <a:effectLst/>
                <a:latin typeface="Bookman Old Style" panose="02050604050505020204" pitchFamily="18" charset="0"/>
                <a:ea typeface="Aptos" panose="020B0004020202020204" pitchFamily="34" charset="0"/>
                <a:cs typeface="Times New Roman" panose="02020603050405020304" pitchFamily="18" charset="0"/>
              </a:rPr>
              <a:t> to change, with, perhaps, the help of a pill, a miracle, or the professional. </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algn="just">
              <a:buFont typeface="Wingdings" panose="05000000000000000000" pitchFamily="2" charset="2"/>
              <a:buChar char="§"/>
            </a:pPr>
            <a:endParaRPr lang="en-US" dirty="0">
              <a:latin typeface="Bookman Old Style" panose="02050604050505020204" pitchFamily="18" charset="0"/>
            </a:endParaRPr>
          </a:p>
        </p:txBody>
      </p:sp>
    </p:spTree>
    <p:extLst>
      <p:ext uri="{BB962C8B-B14F-4D97-AF65-F5344CB8AC3E}">
        <p14:creationId xmlns:p14="http://schemas.microsoft.com/office/powerpoint/2010/main" val="23091418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EB4FD6E-9D76-989E-81FB-86875E3A226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58A4815-768F-0C83-0221-E24E2F03FD43}"/>
              </a:ext>
            </a:extLst>
          </p:cNvPr>
          <p:cNvSpPr>
            <a:spLocks noGrp="1"/>
          </p:cNvSpPr>
          <p:nvPr>
            <p:ph type="title"/>
          </p:nvPr>
        </p:nvSpPr>
        <p:spPr/>
        <p:txBody>
          <a:bodyPr/>
          <a:lstStyle/>
          <a:p>
            <a:r>
              <a:rPr lang="en-US" sz="4400" b="1" dirty="0">
                <a:effectLst/>
                <a:latin typeface="Bookman Old Style" panose="02050604050505020204" pitchFamily="18" charset="0"/>
                <a:ea typeface="Aptos" panose="020B0004020202020204" pitchFamily="34" charset="0"/>
                <a:cs typeface="Times New Roman" panose="02020603050405020304" pitchFamily="18" charset="0"/>
              </a:rPr>
              <a:t>The Complainant</a:t>
            </a:r>
            <a:endParaRPr lang="en-US" dirty="0">
              <a:latin typeface="Bookman Old Style" panose="02050604050505020204" pitchFamily="18" charset="0"/>
            </a:endParaRPr>
          </a:p>
        </p:txBody>
      </p:sp>
      <p:sp>
        <p:nvSpPr>
          <p:cNvPr id="3" name="Content Placeholder 2">
            <a:extLst>
              <a:ext uri="{FF2B5EF4-FFF2-40B4-BE49-F238E27FC236}">
                <a16:creationId xmlns:a16="http://schemas.microsoft.com/office/drawing/2014/main" id="{A2588483-55EF-A476-306C-42B6F9C22DA8}"/>
              </a:ext>
            </a:extLst>
          </p:cNvPr>
          <p:cNvSpPr>
            <a:spLocks noGrp="1"/>
          </p:cNvSpPr>
          <p:nvPr>
            <p:ph idx="1"/>
          </p:nvPr>
        </p:nvSpPr>
        <p:spPr>
          <a:xfrm>
            <a:off x="1295401" y="2803160"/>
            <a:ext cx="9601196" cy="3072707"/>
          </a:xfrm>
        </p:spPr>
        <p:txBody>
          <a:bodyPr/>
          <a:lstStyle/>
          <a:p>
            <a:pPr algn="just">
              <a:buFont typeface="Wingdings" panose="05000000000000000000" pitchFamily="2" charset="2"/>
              <a:buChar char="§"/>
            </a:pPr>
            <a:r>
              <a:rPr lang="en-US" sz="1800" kern="100" dirty="0">
                <a:effectLst/>
                <a:latin typeface="Bookman Old Style" panose="02050604050505020204" pitchFamily="18" charset="0"/>
                <a:ea typeface="Aptos" panose="020B0004020202020204" pitchFamily="34" charset="0"/>
                <a:cs typeface="Times New Roman" panose="02020603050405020304" pitchFamily="18" charset="0"/>
              </a:rPr>
              <a:t>The solution-focused professional acknowledges the client’s pain (“How do you manage to keep going?”) and may suggest that the client </a:t>
            </a:r>
            <a:r>
              <a:rPr lang="en-US" sz="1800" b="1" kern="100" dirty="0">
                <a:effectLst/>
                <a:latin typeface="Bookman Old Style" panose="02050604050505020204" pitchFamily="18" charset="0"/>
                <a:ea typeface="Aptos" panose="020B0004020202020204" pitchFamily="34" charset="0"/>
                <a:cs typeface="Times New Roman" panose="02020603050405020304" pitchFamily="18" charset="0"/>
              </a:rPr>
              <a:t>observe the times when the problem is absent or is less of a problem</a:t>
            </a:r>
            <a:r>
              <a:rPr lang="en-US" sz="1800" kern="100" dirty="0">
                <a:effectLst/>
                <a:latin typeface="Bookman Old Style" panose="02050604050505020204" pitchFamily="18" charset="0"/>
                <a:ea typeface="Aptos" panose="020B0004020202020204" pitchFamily="34" charset="0"/>
                <a:cs typeface="Times New Roman" panose="02020603050405020304" pitchFamily="18" charset="0"/>
              </a:rPr>
              <a:t>. Reflect on </a:t>
            </a:r>
            <a:r>
              <a:rPr lang="en-US" sz="1800" b="1" kern="100" dirty="0">
                <a:effectLst/>
                <a:latin typeface="Bookman Old Style" panose="02050604050505020204" pitchFamily="18" charset="0"/>
                <a:ea typeface="Aptos" panose="020B0004020202020204" pitchFamily="34" charset="0"/>
                <a:cs typeface="Times New Roman" panose="02020603050405020304" pitchFamily="18" charset="0"/>
              </a:rPr>
              <a:t>what is different then and on what he or she is doing differently then </a:t>
            </a:r>
            <a:r>
              <a:rPr lang="en-US" sz="1800" kern="100" dirty="0">
                <a:effectLst/>
                <a:latin typeface="Bookman Old Style" panose="02050604050505020204" pitchFamily="18" charset="0"/>
                <a:ea typeface="Aptos" panose="020B0004020202020204" pitchFamily="34" charset="0"/>
                <a:cs typeface="Times New Roman" panose="02020603050405020304" pitchFamily="18" charset="0"/>
              </a:rPr>
              <a:t>or observe the times when the </a:t>
            </a:r>
            <a:r>
              <a:rPr lang="en-US" sz="1800" b="1" kern="100" dirty="0">
                <a:effectLst/>
                <a:latin typeface="Bookman Old Style" panose="02050604050505020204" pitchFamily="18" charset="0"/>
                <a:ea typeface="Aptos" panose="020B0004020202020204" pitchFamily="34" charset="0"/>
                <a:cs typeface="Times New Roman" panose="02020603050405020304" pitchFamily="18" charset="0"/>
              </a:rPr>
              <a:t>problem ceases to be a problem for a short period </a:t>
            </a:r>
            <a:r>
              <a:rPr lang="en-US" sz="1800" kern="100" dirty="0">
                <a:effectLst/>
                <a:latin typeface="Bookman Old Style" panose="02050604050505020204" pitchFamily="18" charset="0"/>
                <a:ea typeface="Aptos" panose="020B0004020202020204" pitchFamily="34" charset="0"/>
                <a:cs typeface="Times New Roman" panose="02020603050405020304" pitchFamily="18" charset="0"/>
              </a:rPr>
              <a:t>of time. </a:t>
            </a:r>
          </a:p>
          <a:p>
            <a:pPr algn="just">
              <a:buFont typeface="Wingdings" panose="05000000000000000000" pitchFamily="2" charset="2"/>
              <a:buChar char="§"/>
            </a:pPr>
            <a:r>
              <a:rPr lang="en-US" sz="1800" kern="100" dirty="0">
                <a:effectLst/>
                <a:latin typeface="Bookman Old Style" panose="02050604050505020204" pitchFamily="18" charset="0"/>
                <a:ea typeface="Aptos" panose="020B0004020202020204" pitchFamily="34" charset="0"/>
                <a:cs typeface="Times New Roman" panose="02020603050405020304" pitchFamily="18" charset="0"/>
              </a:rPr>
              <a:t>The professional can also ask clients to </a:t>
            </a:r>
            <a:r>
              <a:rPr lang="en-US" sz="1800" b="1" kern="100" dirty="0">
                <a:effectLst/>
                <a:latin typeface="Bookman Old Style" panose="02050604050505020204" pitchFamily="18" charset="0"/>
                <a:ea typeface="Aptos" panose="020B0004020202020204" pitchFamily="34" charset="0"/>
                <a:cs typeface="Times New Roman" panose="02020603050405020304" pitchFamily="18" charset="0"/>
              </a:rPr>
              <a:t>pay attention to the moments when they catch a glimpse of what they are striving for (goal), to what is different then, and to what they are probably doing differently then</a:t>
            </a:r>
            <a:r>
              <a:rPr lang="en-US" sz="1800" kern="100" dirty="0">
                <a:effectLst/>
                <a:latin typeface="Bookman Old Style" panose="02050604050505020204" pitchFamily="18" charset="0"/>
                <a:ea typeface="Aptos" panose="020B0004020202020204" pitchFamily="34" charset="0"/>
                <a:cs typeface="Times New Roman" panose="02020603050405020304" pitchFamily="18" charset="0"/>
              </a:rPr>
              <a:t>. By asking these questions, one invites the client to talk no longer about the problem but rather about the goal and solutions. </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algn="just"/>
            <a:endParaRPr lang="en-US" dirty="0">
              <a:latin typeface="Bookman Old Style" panose="02050604050505020204" pitchFamily="18" charset="0"/>
            </a:endParaRPr>
          </a:p>
        </p:txBody>
      </p:sp>
    </p:spTree>
    <p:extLst>
      <p:ext uri="{BB962C8B-B14F-4D97-AF65-F5344CB8AC3E}">
        <p14:creationId xmlns:p14="http://schemas.microsoft.com/office/powerpoint/2010/main" val="95991591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2B0555D-8391-8000-AB8B-DBA511767A1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6DA3120-4CF3-3EF9-B4A2-31B2A092A7A4}"/>
              </a:ext>
            </a:extLst>
          </p:cNvPr>
          <p:cNvSpPr>
            <a:spLocks noGrp="1"/>
          </p:cNvSpPr>
          <p:nvPr>
            <p:ph type="title"/>
          </p:nvPr>
        </p:nvSpPr>
        <p:spPr/>
        <p:txBody>
          <a:bodyPr/>
          <a:lstStyle/>
          <a:p>
            <a:r>
              <a:rPr lang="en-US" b="1" kern="100" dirty="0">
                <a:latin typeface="Bookman Old Style" panose="02050604050505020204" pitchFamily="18" charset="0"/>
                <a:ea typeface="Aptos" panose="020B0004020202020204" pitchFamily="34" charset="0"/>
                <a:cs typeface="Times New Roman" panose="02020603050405020304" pitchFamily="18" charset="0"/>
              </a:rPr>
              <a:t>The C</a:t>
            </a:r>
            <a:r>
              <a:rPr lang="en-US" sz="4400" b="1" kern="100" dirty="0">
                <a:effectLst/>
                <a:latin typeface="Bookman Old Style" panose="02050604050505020204" pitchFamily="18" charset="0"/>
                <a:ea typeface="Aptos" panose="020B0004020202020204" pitchFamily="34" charset="0"/>
                <a:cs typeface="Times New Roman" panose="02020603050405020304" pitchFamily="18" charset="0"/>
              </a:rPr>
              <a:t>ustomer</a:t>
            </a:r>
            <a:endParaRPr lang="en-US" dirty="0">
              <a:latin typeface="Bookman Old Style" panose="02050604050505020204" pitchFamily="18" charset="0"/>
            </a:endParaRPr>
          </a:p>
        </p:txBody>
      </p:sp>
      <p:sp>
        <p:nvSpPr>
          <p:cNvPr id="3" name="Content Placeholder 2">
            <a:extLst>
              <a:ext uri="{FF2B5EF4-FFF2-40B4-BE49-F238E27FC236}">
                <a16:creationId xmlns:a16="http://schemas.microsoft.com/office/drawing/2014/main" id="{A6941201-ECB9-464A-795A-AEB760A756D9}"/>
              </a:ext>
            </a:extLst>
          </p:cNvPr>
          <p:cNvSpPr>
            <a:spLocks noGrp="1"/>
          </p:cNvSpPr>
          <p:nvPr>
            <p:ph idx="1"/>
          </p:nvPr>
        </p:nvSpPr>
        <p:spPr>
          <a:xfrm>
            <a:off x="1124262" y="2698230"/>
            <a:ext cx="9772335" cy="3177638"/>
          </a:xfrm>
        </p:spPr>
        <p:txBody>
          <a:bodyPr>
            <a:normAutofit fontScale="70000" lnSpcReduction="20000"/>
          </a:bodyPr>
          <a:lstStyle/>
          <a:p>
            <a:pPr marR="0" lvl="0" algn="just">
              <a:lnSpc>
                <a:spcPct val="115000"/>
              </a:lnSpc>
              <a:buFont typeface="Wingdings" panose="05000000000000000000" pitchFamily="2" charset="2"/>
              <a:buChar char="§"/>
            </a:pPr>
            <a:r>
              <a:rPr lang="en-US" sz="2600" b="1" kern="100" dirty="0">
                <a:effectLst/>
                <a:latin typeface="Bookman Old Style" panose="02050604050505020204" pitchFamily="18" charset="0"/>
                <a:ea typeface="Aptos" panose="020B0004020202020204" pitchFamily="34" charset="0"/>
                <a:cs typeface="Times New Roman" panose="02020603050405020304" pitchFamily="18" charset="0"/>
              </a:rPr>
              <a:t>In a customer relationship </a:t>
            </a:r>
            <a:r>
              <a:rPr lang="en-US" sz="2600" kern="100" dirty="0">
                <a:effectLst/>
                <a:latin typeface="Bookman Old Style" panose="02050604050505020204" pitchFamily="18" charset="0"/>
                <a:ea typeface="Aptos" panose="020B0004020202020204" pitchFamily="34" charset="0"/>
                <a:cs typeface="Times New Roman" panose="02020603050405020304" pitchFamily="18" charset="0"/>
              </a:rPr>
              <a:t>– the client </a:t>
            </a:r>
            <a:r>
              <a:rPr lang="en-US" sz="2600" b="1" kern="100" dirty="0">
                <a:effectLst/>
                <a:latin typeface="Bookman Old Style" panose="02050604050505020204" pitchFamily="18" charset="0"/>
                <a:ea typeface="Aptos" panose="020B0004020202020204" pitchFamily="34" charset="0"/>
                <a:cs typeface="Times New Roman" panose="02020603050405020304" pitchFamily="18" charset="0"/>
              </a:rPr>
              <a:t>does</a:t>
            </a:r>
            <a:r>
              <a:rPr lang="en-US" sz="2600" kern="100" dirty="0">
                <a:effectLst/>
                <a:latin typeface="Bookman Old Style" panose="02050604050505020204" pitchFamily="18" charset="0"/>
                <a:ea typeface="Aptos" panose="020B0004020202020204" pitchFamily="34" charset="0"/>
                <a:cs typeface="Times New Roman" panose="02020603050405020304" pitchFamily="18" charset="0"/>
              </a:rPr>
              <a:t> see him or herself as part of the problem or the solution, there is suffering and an appeal for help, and the client is motivated change his or her own behavior. </a:t>
            </a:r>
            <a:r>
              <a:rPr lang="en-US" sz="2600" b="1" kern="100" dirty="0">
                <a:effectLst/>
                <a:latin typeface="Bookman Old Style" panose="02050604050505020204" pitchFamily="18" charset="0"/>
                <a:ea typeface="Aptos" panose="020B0004020202020204" pitchFamily="34" charset="0"/>
                <a:cs typeface="Times New Roman" panose="02020603050405020304" pitchFamily="18" charset="0"/>
              </a:rPr>
              <a:t>The client uses the words “I” or “we”, in his or her appeal for help</a:t>
            </a:r>
            <a:r>
              <a:rPr lang="en-US" sz="2600" kern="100" dirty="0">
                <a:effectLst/>
                <a:latin typeface="Bookman Old Style" panose="02050604050505020204" pitchFamily="18" charset="0"/>
                <a:ea typeface="Aptos" panose="020B0004020202020204" pitchFamily="34" charset="0"/>
                <a:cs typeface="Times New Roman" panose="02020603050405020304" pitchFamily="18" charset="0"/>
              </a:rPr>
              <a:t>. Customer relationships </a:t>
            </a:r>
            <a:r>
              <a:rPr lang="en-US" sz="2600" b="1" i="1" kern="100" dirty="0">
                <a:effectLst/>
                <a:latin typeface="Bookman Old Style" panose="02050604050505020204" pitchFamily="18" charset="0"/>
                <a:ea typeface="Aptos" panose="020B0004020202020204" pitchFamily="34" charset="0"/>
                <a:cs typeface="Times New Roman" panose="02020603050405020304" pitchFamily="18" charset="0"/>
              </a:rPr>
              <a:t>are a minority </a:t>
            </a:r>
            <a:r>
              <a:rPr lang="en-US" sz="2600" kern="100" dirty="0">
                <a:effectLst/>
                <a:latin typeface="Bookman Old Style" panose="02050604050505020204" pitchFamily="18" charset="0"/>
                <a:ea typeface="Aptos" panose="020B0004020202020204" pitchFamily="34" charset="0"/>
                <a:cs typeface="Times New Roman" panose="02020603050405020304" pitchFamily="18" charset="0"/>
              </a:rPr>
              <a:t>upon clients’ initial contact with the professional, but the professionals love them. They are very satisfying. </a:t>
            </a:r>
            <a:endParaRPr lang="en-US" sz="2600" kern="100" dirty="0">
              <a:effectLst/>
              <a:latin typeface="Aptos" panose="020B0004020202020204" pitchFamily="34" charset="0"/>
              <a:ea typeface="Aptos" panose="020B0004020202020204" pitchFamily="34" charset="0"/>
              <a:cs typeface="Times New Roman" panose="02020603050405020304" pitchFamily="18" charset="0"/>
            </a:endParaRPr>
          </a:p>
          <a:p>
            <a:pPr marR="0" lvl="0" algn="just">
              <a:lnSpc>
                <a:spcPct val="115000"/>
              </a:lnSpc>
              <a:buFont typeface="Wingdings" panose="05000000000000000000" pitchFamily="2" charset="2"/>
              <a:buChar char="§"/>
            </a:pPr>
            <a:r>
              <a:rPr lang="en-US" sz="2600" kern="100" dirty="0">
                <a:effectLst/>
                <a:latin typeface="Bookman Old Style" panose="02050604050505020204" pitchFamily="18" charset="0"/>
                <a:ea typeface="Aptos" panose="020B0004020202020204" pitchFamily="34" charset="0"/>
                <a:cs typeface="Times New Roman" panose="02020603050405020304" pitchFamily="18" charset="0"/>
              </a:rPr>
              <a:t>However, the main challenge for the professional is </a:t>
            </a:r>
            <a:r>
              <a:rPr lang="en-US" sz="2600" b="1" i="1" kern="100" dirty="0">
                <a:effectLst/>
                <a:latin typeface="Bookman Old Style" panose="02050604050505020204" pitchFamily="18" charset="0"/>
                <a:ea typeface="Aptos" panose="020B0004020202020204" pitchFamily="34" charset="0"/>
                <a:cs typeface="Times New Roman" panose="02020603050405020304" pitchFamily="18" charset="0"/>
              </a:rPr>
              <a:t>inspiring motivation </a:t>
            </a:r>
            <a:r>
              <a:rPr lang="en-US" sz="2600" kern="100" dirty="0">
                <a:effectLst/>
                <a:latin typeface="Bookman Old Style" panose="02050604050505020204" pitchFamily="18" charset="0"/>
                <a:ea typeface="Aptos" panose="020B0004020202020204" pitchFamily="34" charset="0"/>
                <a:cs typeface="Times New Roman" panose="02020603050405020304" pitchFamily="18" charset="0"/>
              </a:rPr>
              <a:t>for behavior changes in visitors and complainants. </a:t>
            </a:r>
            <a:endParaRPr lang="en-US" sz="2600" kern="100" dirty="0">
              <a:effectLst/>
              <a:latin typeface="Aptos" panose="020B0004020202020204" pitchFamily="34" charset="0"/>
              <a:ea typeface="Aptos" panose="020B0004020202020204" pitchFamily="34" charset="0"/>
              <a:cs typeface="Times New Roman" panose="02020603050405020304" pitchFamily="18" charset="0"/>
            </a:endParaRPr>
          </a:p>
          <a:p>
            <a:pPr marR="0" lvl="0" algn="just">
              <a:lnSpc>
                <a:spcPct val="115000"/>
              </a:lnSpc>
              <a:spcAft>
                <a:spcPts val="800"/>
              </a:spcAft>
              <a:buFont typeface="Wingdings" panose="05000000000000000000" pitchFamily="2" charset="2"/>
              <a:buChar char="§"/>
            </a:pPr>
            <a:r>
              <a:rPr lang="en-US" sz="2600" kern="100" dirty="0">
                <a:effectLst/>
                <a:latin typeface="Bookman Old Style" panose="02050604050505020204" pitchFamily="18" charset="0"/>
                <a:ea typeface="Aptos" panose="020B0004020202020204" pitchFamily="34" charset="0"/>
                <a:cs typeface="Times New Roman" panose="02020603050405020304" pitchFamily="18" charset="0"/>
              </a:rPr>
              <a:t>The Finnish </a:t>
            </a:r>
            <a:r>
              <a:rPr lang="en-US" sz="2600" kern="100" dirty="0">
                <a:latin typeface="Bookman Old Style" panose="02050604050505020204" pitchFamily="18" charset="0"/>
                <a:ea typeface="Aptos" panose="020B0004020202020204" pitchFamily="34" charset="0"/>
                <a:cs typeface="Times New Roman" panose="02020603050405020304" pitchFamily="18" charset="0"/>
              </a:rPr>
              <a:t>were not comfortable with “Visitor - Complainant – Customer”. They preferred </a:t>
            </a:r>
            <a:r>
              <a:rPr lang="en-US" sz="2600" kern="100" dirty="0">
                <a:effectLst/>
                <a:latin typeface="Bookman Old Style" panose="02050604050505020204" pitchFamily="18" charset="0"/>
                <a:ea typeface="Aptos" panose="020B0004020202020204" pitchFamily="34" charset="0"/>
                <a:cs typeface="Times New Roman" panose="02020603050405020304" pitchFamily="18" charset="0"/>
              </a:rPr>
              <a:t>“Passerby – Browser - Shopper”. </a:t>
            </a:r>
            <a:r>
              <a:rPr lang="en-US" sz="2100" kern="100" dirty="0">
                <a:effectLst/>
                <a:latin typeface="Bookman Old Style" panose="02050604050505020204" pitchFamily="18" charset="0"/>
                <a:ea typeface="Aptos" panose="020B0004020202020204" pitchFamily="34" charset="0"/>
                <a:cs typeface="Times New Roman" panose="02020603050405020304" pitchFamily="18" charset="0"/>
              </a:rPr>
              <a:t> </a:t>
            </a:r>
            <a:endParaRPr lang="en-US" sz="2100" kern="100" dirty="0">
              <a:effectLst/>
              <a:latin typeface="Aptos" panose="020B0004020202020204" pitchFamily="34" charset="0"/>
              <a:ea typeface="Aptos" panose="020B0004020202020204" pitchFamily="34" charset="0"/>
              <a:cs typeface="Times New Roman" panose="02020603050405020304" pitchFamily="18" charset="0"/>
            </a:endParaRPr>
          </a:p>
          <a:p>
            <a:pPr algn="just"/>
            <a:endParaRPr lang="en-US" dirty="0">
              <a:latin typeface="Bookman Old Style" panose="02050604050505020204" pitchFamily="18" charset="0"/>
            </a:endParaRPr>
          </a:p>
        </p:txBody>
      </p:sp>
    </p:spTree>
    <p:extLst>
      <p:ext uri="{BB962C8B-B14F-4D97-AF65-F5344CB8AC3E}">
        <p14:creationId xmlns:p14="http://schemas.microsoft.com/office/powerpoint/2010/main" val="195527856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80C28A-4920-AB14-BA23-A799CB294E37}"/>
              </a:ext>
            </a:extLst>
          </p:cNvPr>
          <p:cNvSpPr>
            <a:spLocks noGrp="1"/>
          </p:cNvSpPr>
          <p:nvPr>
            <p:ph type="title"/>
          </p:nvPr>
        </p:nvSpPr>
        <p:spPr/>
        <p:txBody>
          <a:bodyPr>
            <a:normAutofit fontScale="90000"/>
          </a:bodyPr>
          <a:lstStyle/>
          <a:p>
            <a:r>
              <a:rPr lang="en-US" b="1" dirty="0">
                <a:latin typeface="Bookman Old Style" panose="02050604050505020204" pitchFamily="18" charset="0"/>
              </a:rPr>
              <a:t>How to help Visitors, Complainants and Customers</a:t>
            </a:r>
          </a:p>
        </p:txBody>
      </p:sp>
      <p:sp>
        <p:nvSpPr>
          <p:cNvPr id="3" name="Content Placeholder 2">
            <a:extLst>
              <a:ext uri="{FF2B5EF4-FFF2-40B4-BE49-F238E27FC236}">
                <a16:creationId xmlns:a16="http://schemas.microsoft.com/office/drawing/2014/main" id="{D9DF5BBC-34EC-FA0A-A437-188102FD3D9F}"/>
              </a:ext>
            </a:extLst>
          </p:cNvPr>
          <p:cNvSpPr>
            <a:spLocks noGrp="1"/>
          </p:cNvSpPr>
          <p:nvPr>
            <p:ph idx="1"/>
          </p:nvPr>
        </p:nvSpPr>
        <p:spPr>
          <a:xfrm>
            <a:off x="1295401" y="3072984"/>
            <a:ext cx="9601196" cy="2802884"/>
          </a:xfrm>
        </p:spPr>
        <p:txBody>
          <a:bodyPr/>
          <a:lstStyle/>
          <a:p>
            <a:pPr algn="just">
              <a:buFont typeface="Wingdings" panose="05000000000000000000" pitchFamily="2" charset="2"/>
              <a:buChar char="§"/>
            </a:pPr>
            <a:r>
              <a:rPr lang="en-US" sz="1800" b="1" kern="100" dirty="0">
                <a:effectLst/>
                <a:latin typeface="Bookman Old Style" panose="02050604050505020204" pitchFamily="18" charset="0"/>
                <a:ea typeface="Aptos" panose="020B0004020202020204" pitchFamily="34" charset="0"/>
                <a:cs typeface="Times New Roman" panose="02020603050405020304" pitchFamily="18" charset="0"/>
              </a:rPr>
              <a:t>Compliment the visitor. </a:t>
            </a:r>
            <a:r>
              <a:rPr lang="en-US" sz="1800" kern="100" dirty="0">
                <a:effectLst/>
                <a:latin typeface="Bookman Old Style" panose="02050604050505020204" pitchFamily="18" charset="0"/>
                <a:ea typeface="Aptos" panose="020B0004020202020204" pitchFamily="34" charset="0"/>
                <a:cs typeface="Times New Roman" panose="02020603050405020304" pitchFamily="18" charset="0"/>
              </a:rPr>
              <a:t>Develop the relationship – explore </a:t>
            </a:r>
            <a:r>
              <a:rPr lang="en-US" sz="1800" b="1" i="1" kern="100" dirty="0">
                <a:effectLst/>
                <a:latin typeface="Bookman Old Style" panose="02050604050505020204" pitchFamily="18" charset="0"/>
                <a:ea typeface="Aptos" panose="020B0004020202020204" pitchFamily="34" charset="0"/>
                <a:cs typeface="Times New Roman" panose="02020603050405020304" pitchFamily="18" charset="0"/>
              </a:rPr>
              <a:t>what now? </a:t>
            </a:r>
            <a:r>
              <a:rPr lang="en-US" sz="1800" kern="100" dirty="0">
                <a:effectLst/>
                <a:latin typeface="Bookman Old Style" panose="02050604050505020204" pitchFamily="18" charset="0"/>
                <a:ea typeface="Aptos" panose="020B0004020202020204" pitchFamily="34" charset="0"/>
                <a:cs typeface="Times New Roman" panose="02020603050405020304" pitchFamily="18" charset="0"/>
              </a:rPr>
              <a:t>and </a:t>
            </a:r>
            <a:r>
              <a:rPr lang="en-US" sz="1800" b="1" i="1" kern="100" dirty="0">
                <a:effectLst/>
                <a:latin typeface="Bookman Old Style" panose="02050604050505020204" pitchFamily="18" charset="0"/>
                <a:ea typeface="Aptos" panose="020B0004020202020204" pitchFamily="34" charset="0"/>
                <a:cs typeface="Times New Roman" panose="02020603050405020304" pitchFamily="18" charset="0"/>
              </a:rPr>
              <a:t>how can we not waste your time?</a:t>
            </a:r>
            <a:r>
              <a:rPr lang="en-US" sz="1800" kern="100" dirty="0">
                <a:effectLst/>
                <a:latin typeface="Bookman Old Style" panose="02050604050505020204" pitchFamily="18" charset="0"/>
                <a:ea typeface="Aptos" panose="020B0004020202020204" pitchFamily="34" charset="0"/>
                <a:cs typeface="Times New Roman" panose="02020603050405020304" pitchFamily="18" charset="0"/>
              </a:rPr>
              <a:t> </a:t>
            </a:r>
          </a:p>
          <a:p>
            <a:pPr algn="just">
              <a:buFont typeface="Wingdings" panose="05000000000000000000" pitchFamily="2" charset="2"/>
              <a:buChar char="§"/>
            </a:pPr>
            <a:r>
              <a:rPr lang="en-US" sz="1800" b="1" kern="100" dirty="0">
                <a:effectLst/>
                <a:latin typeface="Bookman Old Style" panose="02050604050505020204" pitchFamily="18" charset="0"/>
                <a:ea typeface="Aptos" panose="020B0004020202020204" pitchFamily="34" charset="0"/>
                <a:cs typeface="Times New Roman" panose="02020603050405020304" pitchFamily="18" charset="0"/>
              </a:rPr>
              <a:t>Support and Empower the Complainant </a:t>
            </a:r>
            <a:r>
              <a:rPr lang="en-US" sz="1800" kern="100" dirty="0">
                <a:effectLst/>
                <a:latin typeface="Bookman Old Style" panose="02050604050505020204" pitchFamily="18" charset="0"/>
                <a:ea typeface="Aptos" panose="020B0004020202020204" pitchFamily="34" charset="0"/>
                <a:cs typeface="Times New Roman" panose="02020603050405020304" pitchFamily="18" charset="0"/>
              </a:rPr>
              <a:t>- in observing, learning to see, and being able to stand what you see.</a:t>
            </a:r>
          </a:p>
          <a:p>
            <a:pPr algn="just">
              <a:buFont typeface="Wingdings" panose="05000000000000000000" pitchFamily="2" charset="2"/>
              <a:buChar char="§"/>
            </a:pPr>
            <a:r>
              <a:rPr lang="en-US" sz="1800" b="1" kern="100" dirty="0">
                <a:effectLst/>
                <a:latin typeface="Bookman Old Style" panose="02050604050505020204" pitchFamily="18" charset="0"/>
                <a:ea typeface="Aptos" panose="020B0004020202020204" pitchFamily="34" charset="0"/>
                <a:cs typeface="Times New Roman" panose="02020603050405020304" pitchFamily="18" charset="0"/>
              </a:rPr>
              <a:t>Assist the Customer </a:t>
            </a:r>
            <a:r>
              <a:rPr lang="en-US" sz="1800" kern="100" dirty="0">
                <a:effectLst/>
                <a:latin typeface="Bookman Old Style" panose="02050604050505020204" pitchFamily="18" charset="0"/>
                <a:ea typeface="Aptos" panose="020B0004020202020204" pitchFamily="34" charset="0"/>
                <a:cs typeface="Times New Roman" panose="02020603050405020304" pitchFamily="18" charset="0"/>
              </a:rPr>
              <a:t>in getting their needs met and learning how to help  themselves continue the process going forward. </a:t>
            </a:r>
          </a:p>
          <a:p>
            <a:pPr marL="0" marR="0" algn="just">
              <a:lnSpc>
                <a:spcPct val="115000"/>
              </a:lnSpc>
              <a:spcAft>
                <a:spcPts val="800"/>
              </a:spcAft>
              <a:buFont typeface="Wingdings" panose="05000000000000000000" pitchFamily="2" charset="2"/>
              <a:buChar char="§"/>
            </a:pPr>
            <a:r>
              <a:rPr lang="en-US" sz="1800" b="1" kern="100" dirty="0">
                <a:effectLst/>
                <a:latin typeface="Bookman Old Style" panose="02050604050505020204" pitchFamily="18" charset="0"/>
                <a:ea typeface="Aptos" panose="020B0004020202020204" pitchFamily="34" charset="0"/>
                <a:cs typeface="Times New Roman" panose="02020603050405020304" pitchFamily="18" charset="0"/>
              </a:rPr>
              <a:t>Explore</a:t>
            </a:r>
            <a:r>
              <a:rPr lang="en-US" sz="1800" kern="100" dirty="0">
                <a:effectLst/>
                <a:latin typeface="Bookman Old Style" panose="02050604050505020204" pitchFamily="18" charset="0"/>
                <a:ea typeface="Aptos" panose="020B0004020202020204" pitchFamily="34" charset="0"/>
                <a:cs typeface="Times New Roman" panose="02020603050405020304" pitchFamily="18" charset="0"/>
              </a:rPr>
              <a:t> what you can control and redefine responsibility. </a:t>
            </a:r>
            <a:endParaRPr lang="en-US" sz="1800" kern="100" dirty="0">
              <a:latin typeface="Aptos" panose="020B0004020202020204" pitchFamily="34" charset="0"/>
              <a:ea typeface="Aptos" panose="020B0004020202020204" pitchFamily="34" charset="0"/>
              <a:cs typeface="Times New Roman" panose="02020603050405020304" pitchFamily="18" charset="0"/>
            </a:endParaRPr>
          </a:p>
          <a:p>
            <a:pPr algn="just"/>
            <a:endParaRPr lang="en-US" dirty="0">
              <a:latin typeface="Bookman Old Style" panose="02050604050505020204" pitchFamily="18" charset="0"/>
            </a:endParaRPr>
          </a:p>
        </p:txBody>
      </p:sp>
    </p:spTree>
    <p:extLst>
      <p:ext uri="{BB962C8B-B14F-4D97-AF65-F5344CB8AC3E}">
        <p14:creationId xmlns:p14="http://schemas.microsoft.com/office/powerpoint/2010/main" val="245677578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F5D878F-4E5F-48B5-117B-F8C693E5013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27CEF35-6DB2-4ECA-1438-8CD385124CE1}"/>
              </a:ext>
            </a:extLst>
          </p:cNvPr>
          <p:cNvSpPr>
            <a:spLocks noGrp="1"/>
          </p:cNvSpPr>
          <p:nvPr>
            <p:ph type="title"/>
          </p:nvPr>
        </p:nvSpPr>
        <p:spPr/>
        <p:txBody>
          <a:bodyPr>
            <a:normAutofit fontScale="90000"/>
          </a:bodyPr>
          <a:lstStyle/>
          <a:p>
            <a:r>
              <a:rPr lang="en-US" b="1" dirty="0">
                <a:latin typeface="Bookman Old Style" panose="02050604050505020204" pitchFamily="18" charset="0"/>
              </a:rPr>
              <a:t>How to help Visitors, Complainants and Customers</a:t>
            </a:r>
            <a:endParaRPr lang="en-US" dirty="0">
              <a:latin typeface="Bookman Old Style" panose="02050604050505020204" pitchFamily="18" charset="0"/>
            </a:endParaRPr>
          </a:p>
        </p:txBody>
      </p:sp>
      <p:sp>
        <p:nvSpPr>
          <p:cNvPr id="3" name="Content Placeholder 2">
            <a:extLst>
              <a:ext uri="{FF2B5EF4-FFF2-40B4-BE49-F238E27FC236}">
                <a16:creationId xmlns:a16="http://schemas.microsoft.com/office/drawing/2014/main" id="{D8A571F4-A293-08A4-F378-E4B942DDB482}"/>
              </a:ext>
            </a:extLst>
          </p:cNvPr>
          <p:cNvSpPr>
            <a:spLocks noGrp="1"/>
          </p:cNvSpPr>
          <p:nvPr>
            <p:ph idx="1"/>
          </p:nvPr>
        </p:nvSpPr>
        <p:spPr/>
        <p:txBody>
          <a:bodyPr/>
          <a:lstStyle/>
          <a:p>
            <a:pPr algn="just">
              <a:buFont typeface="Wingdings" panose="05000000000000000000" pitchFamily="2" charset="2"/>
              <a:buChar char="§"/>
            </a:pPr>
            <a:r>
              <a:rPr lang="en-US" sz="1800" kern="100" dirty="0">
                <a:effectLst/>
                <a:latin typeface="Bookman Old Style" panose="02050604050505020204" pitchFamily="18" charset="0"/>
                <a:ea typeface="Aptos" panose="020B0004020202020204" pitchFamily="34" charset="0"/>
                <a:cs typeface="Times New Roman" panose="02020603050405020304" pitchFamily="18" charset="0"/>
              </a:rPr>
              <a:t>It is important that </a:t>
            </a:r>
            <a:r>
              <a:rPr lang="en-US" sz="1800" b="1" kern="100" dirty="0">
                <a:effectLst/>
                <a:latin typeface="Bookman Old Style" panose="02050604050505020204" pitchFamily="18" charset="0"/>
                <a:ea typeface="Aptos" panose="020B0004020202020204" pitchFamily="34" charset="0"/>
                <a:cs typeface="Times New Roman" panose="02020603050405020304" pitchFamily="18" charset="0"/>
              </a:rPr>
              <a:t>no homework suggestions be given to visitors</a:t>
            </a:r>
            <a:r>
              <a:rPr lang="en-US" sz="1800" kern="100" dirty="0">
                <a:effectLst/>
                <a:latin typeface="Bookman Old Style" panose="02050604050505020204" pitchFamily="18" charset="0"/>
                <a:ea typeface="Aptos" panose="020B0004020202020204" pitchFamily="34" charset="0"/>
                <a:cs typeface="Times New Roman" panose="02020603050405020304" pitchFamily="18" charset="0"/>
              </a:rPr>
              <a:t>. </a:t>
            </a:r>
          </a:p>
          <a:p>
            <a:pPr algn="just">
              <a:buFont typeface="Wingdings" panose="05000000000000000000" pitchFamily="2" charset="2"/>
              <a:buChar char="§"/>
            </a:pPr>
            <a:r>
              <a:rPr lang="en-US" sz="1800" b="1" kern="100" dirty="0">
                <a:effectLst/>
                <a:latin typeface="Bookman Old Style" panose="02050604050505020204" pitchFamily="18" charset="0"/>
                <a:ea typeface="Aptos" panose="020B0004020202020204" pitchFamily="34" charset="0"/>
                <a:cs typeface="Times New Roman" panose="02020603050405020304" pitchFamily="18" charset="0"/>
              </a:rPr>
              <a:t>Complainants only receive suggestions for observational tasks</a:t>
            </a:r>
            <a:r>
              <a:rPr lang="en-US" sz="1800" kern="100" dirty="0">
                <a:effectLst/>
                <a:latin typeface="Bookman Old Style" panose="02050604050505020204" pitchFamily="18" charset="0"/>
                <a:ea typeface="Aptos" panose="020B0004020202020204" pitchFamily="34" charset="0"/>
                <a:cs typeface="Times New Roman" panose="02020603050405020304" pitchFamily="18" charset="0"/>
              </a:rPr>
              <a:t>. </a:t>
            </a:r>
          </a:p>
          <a:p>
            <a:pPr algn="just">
              <a:buFont typeface="Wingdings" panose="05000000000000000000" pitchFamily="2" charset="2"/>
              <a:buChar char="§"/>
            </a:pPr>
            <a:r>
              <a:rPr lang="en-US" sz="1800" b="1" kern="100" dirty="0">
                <a:effectLst/>
                <a:latin typeface="Bookman Old Style" panose="02050604050505020204" pitchFamily="18" charset="0"/>
                <a:ea typeface="Aptos" panose="020B0004020202020204" pitchFamily="34" charset="0"/>
                <a:cs typeface="Times New Roman" panose="02020603050405020304" pitchFamily="18" charset="0"/>
              </a:rPr>
              <a:t>To customers, one may give suggestions for both observational and behavioral tasks</a:t>
            </a:r>
            <a:r>
              <a:rPr lang="en-US" sz="1800" kern="100" dirty="0">
                <a:effectLst/>
                <a:latin typeface="Bookman Old Style" panose="02050604050505020204" pitchFamily="18" charset="0"/>
                <a:ea typeface="Aptos" panose="020B0004020202020204" pitchFamily="34" charset="0"/>
                <a:cs typeface="Times New Roman" panose="02020603050405020304" pitchFamily="18" charset="0"/>
              </a:rPr>
              <a:t>.  </a:t>
            </a:r>
          </a:p>
          <a:p>
            <a:pPr algn="just">
              <a:buFont typeface="Wingdings" panose="05000000000000000000" pitchFamily="2" charset="2"/>
              <a:buChar char="§"/>
            </a:pPr>
            <a:r>
              <a:rPr lang="en-US" sz="1800" kern="100" dirty="0">
                <a:effectLst/>
                <a:latin typeface="Bookman Old Style" panose="02050604050505020204" pitchFamily="18" charset="0"/>
                <a:ea typeface="Aptos" panose="020B0004020202020204" pitchFamily="34" charset="0"/>
                <a:cs typeface="Times New Roman" panose="02020603050405020304" pitchFamily="18" charset="0"/>
              </a:rPr>
              <a:t>If in doubt about whether a client is a customer yet, choose interventions that suit a complainant. If in doubt as to whether someone is a complainant, opt for interventions that suit a visitor. </a:t>
            </a:r>
          </a:p>
          <a:p>
            <a:pPr algn="just">
              <a:buFont typeface="Wingdings" panose="05000000000000000000" pitchFamily="2" charset="2"/>
              <a:buChar char="§"/>
            </a:pPr>
            <a:r>
              <a:rPr lang="en-US" sz="1800" kern="100" dirty="0">
                <a:effectLst/>
                <a:latin typeface="Bookman Old Style" panose="02050604050505020204" pitchFamily="18" charset="0"/>
                <a:ea typeface="Aptos" panose="020B0004020202020204" pitchFamily="34" charset="0"/>
                <a:cs typeface="Times New Roman" panose="02020603050405020304" pitchFamily="18" charset="0"/>
              </a:rPr>
              <a:t>Unconditional acceptance means believing that all positions are fine. Working with them where they are makes collaboration easier and more positive. </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algn="just">
              <a:buFont typeface="Wingdings" panose="05000000000000000000" pitchFamily="2" charset="2"/>
              <a:buChar char="§"/>
            </a:pP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algn="just"/>
            <a:endParaRPr lang="en-US" dirty="0">
              <a:latin typeface="Bookman Old Style" panose="02050604050505020204" pitchFamily="18" charset="0"/>
            </a:endParaRPr>
          </a:p>
        </p:txBody>
      </p:sp>
    </p:spTree>
    <p:extLst>
      <p:ext uri="{BB962C8B-B14F-4D97-AF65-F5344CB8AC3E}">
        <p14:creationId xmlns:p14="http://schemas.microsoft.com/office/powerpoint/2010/main" val="9522112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F0B0C2-9F81-DC35-EB20-FDC59AAB43D3}"/>
              </a:ext>
            </a:extLst>
          </p:cNvPr>
          <p:cNvSpPr>
            <a:spLocks noGrp="1"/>
          </p:cNvSpPr>
          <p:nvPr>
            <p:ph type="title"/>
          </p:nvPr>
        </p:nvSpPr>
        <p:spPr/>
        <p:txBody>
          <a:bodyPr>
            <a:normAutofit fontScale="90000"/>
          </a:bodyPr>
          <a:lstStyle/>
          <a:p>
            <a:r>
              <a:rPr lang="en-US" sz="6000" b="1" dirty="0">
                <a:latin typeface="Bookman Old Style" panose="02050604050505020204" pitchFamily="18" charset="0"/>
              </a:rPr>
              <a:t>Subsequent Sessions</a:t>
            </a:r>
          </a:p>
        </p:txBody>
      </p:sp>
    </p:spTree>
    <p:extLst>
      <p:ext uri="{BB962C8B-B14F-4D97-AF65-F5344CB8AC3E}">
        <p14:creationId xmlns:p14="http://schemas.microsoft.com/office/powerpoint/2010/main" val="32554038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2B41E0-EB29-F9FD-5F73-9F2DA9DE3CE4}"/>
              </a:ext>
            </a:extLst>
          </p:cNvPr>
          <p:cNvSpPr>
            <a:spLocks noGrp="1"/>
          </p:cNvSpPr>
          <p:nvPr>
            <p:ph type="title"/>
          </p:nvPr>
        </p:nvSpPr>
        <p:spPr>
          <a:xfrm>
            <a:off x="1295401" y="914037"/>
            <a:ext cx="9601196" cy="1303867"/>
          </a:xfrm>
        </p:spPr>
        <p:txBody>
          <a:bodyPr>
            <a:noAutofit/>
          </a:bodyPr>
          <a:lstStyle/>
          <a:p>
            <a:br>
              <a:rPr lang="en-US" sz="3600" b="1" kern="100" dirty="0">
                <a:effectLst/>
                <a:latin typeface="Bookman Old Style" panose="02050604050505020204" pitchFamily="18" charset="0"/>
                <a:ea typeface="Aptos" panose="020B0004020202020204" pitchFamily="34" charset="0"/>
                <a:cs typeface="Times New Roman" panose="02020603050405020304" pitchFamily="18" charset="0"/>
              </a:rPr>
            </a:br>
            <a:r>
              <a:rPr lang="en-US" sz="3600" b="1" kern="100" dirty="0">
                <a:effectLst/>
                <a:latin typeface="Bookman Old Style" panose="02050604050505020204" pitchFamily="18" charset="0"/>
                <a:ea typeface="Aptos" panose="020B0004020202020204" pitchFamily="34" charset="0"/>
                <a:cs typeface="Times New Roman" panose="02020603050405020304" pitchFamily="18" charset="0"/>
              </a:rPr>
              <a:t>EARS for subsequent sessions – according to DeJong and Berg (1997)</a:t>
            </a:r>
            <a:br>
              <a:rPr lang="en-US" sz="3600" b="1" kern="100" dirty="0">
                <a:effectLst/>
                <a:latin typeface="Aptos" panose="020B0004020202020204" pitchFamily="34" charset="0"/>
                <a:ea typeface="Aptos" panose="020B0004020202020204" pitchFamily="34" charset="0"/>
                <a:cs typeface="Times New Roman" panose="02020603050405020304" pitchFamily="18" charset="0"/>
              </a:rPr>
            </a:br>
            <a:endParaRPr lang="en-US" sz="3600" b="1" dirty="0">
              <a:latin typeface="Bookman Old Style" panose="02050604050505020204" pitchFamily="18" charset="0"/>
            </a:endParaRPr>
          </a:p>
        </p:txBody>
      </p:sp>
      <p:sp>
        <p:nvSpPr>
          <p:cNvPr id="3" name="Content Placeholder 2">
            <a:extLst>
              <a:ext uri="{FF2B5EF4-FFF2-40B4-BE49-F238E27FC236}">
                <a16:creationId xmlns:a16="http://schemas.microsoft.com/office/drawing/2014/main" id="{092900C7-EB4E-A0DB-6A22-103A6AC5A8EF}"/>
              </a:ext>
            </a:extLst>
          </p:cNvPr>
          <p:cNvSpPr>
            <a:spLocks noGrp="1"/>
          </p:cNvSpPr>
          <p:nvPr>
            <p:ph idx="1"/>
          </p:nvPr>
        </p:nvSpPr>
        <p:spPr/>
        <p:txBody>
          <a:bodyPr>
            <a:normAutofit lnSpcReduction="10000"/>
          </a:bodyPr>
          <a:lstStyle/>
          <a:p>
            <a:pPr marR="0" algn="just">
              <a:lnSpc>
                <a:spcPct val="115000"/>
              </a:lnSpc>
              <a:spcAft>
                <a:spcPts val="800"/>
              </a:spcAft>
              <a:buFont typeface="Wingdings" panose="05000000000000000000" pitchFamily="2" charset="2"/>
              <a:buChar char="§"/>
            </a:pPr>
            <a:r>
              <a:rPr lang="en-US" sz="1800" b="1" kern="100" dirty="0">
                <a:effectLst/>
                <a:latin typeface="Bookman Old Style" panose="02050604050505020204" pitchFamily="18" charset="0"/>
                <a:ea typeface="Aptos" panose="020B0004020202020204" pitchFamily="34" charset="0"/>
                <a:cs typeface="Times New Roman" panose="02020603050405020304" pitchFamily="18" charset="0"/>
              </a:rPr>
              <a:t>Eliciting </a:t>
            </a:r>
            <a:r>
              <a:rPr lang="en-US" sz="1800" kern="100" dirty="0">
                <a:effectLst/>
                <a:latin typeface="Bookman Old Style" panose="02050604050505020204" pitchFamily="18" charset="0"/>
                <a:ea typeface="Aptos" panose="020B0004020202020204" pitchFamily="34" charset="0"/>
                <a:cs typeface="Times New Roman" panose="02020603050405020304" pitchFamily="18" charset="0"/>
              </a:rPr>
              <a:t>- Drawing out stories of progress and exceptions</a:t>
            </a:r>
            <a:endParaRPr lang="en-US" sz="1800" kern="100" dirty="0">
              <a:latin typeface="Aptos" panose="020B0004020202020204" pitchFamily="34" charset="0"/>
              <a:ea typeface="Aptos" panose="020B0004020202020204" pitchFamily="34" charset="0"/>
              <a:cs typeface="Times New Roman" panose="02020603050405020304" pitchFamily="18" charset="0"/>
            </a:endParaRPr>
          </a:p>
          <a:p>
            <a:pPr marR="0" algn="just">
              <a:lnSpc>
                <a:spcPct val="115000"/>
              </a:lnSpc>
              <a:spcAft>
                <a:spcPts val="800"/>
              </a:spcAft>
              <a:buFont typeface="Wingdings" panose="05000000000000000000" pitchFamily="2" charset="2"/>
              <a:buChar char="§"/>
            </a:pPr>
            <a:r>
              <a:rPr lang="en-US" sz="1800" b="1" kern="100" dirty="0">
                <a:effectLst/>
                <a:latin typeface="Bookman Old Style" panose="02050604050505020204" pitchFamily="18" charset="0"/>
                <a:ea typeface="Aptos" panose="020B0004020202020204" pitchFamily="34" charset="0"/>
                <a:cs typeface="Times New Roman" panose="02020603050405020304" pitchFamily="18" charset="0"/>
              </a:rPr>
              <a:t>Amplifying</a:t>
            </a:r>
            <a:r>
              <a:rPr lang="en-US" sz="1800" kern="100" dirty="0">
                <a:effectLst/>
                <a:latin typeface="Bookman Old Style" panose="02050604050505020204" pitchFamily="18" charset="0"/>
                <a:ea typeface="Aptos" panose="020B0004020202020204" pitchFamily="34" charset="0"/>
                <a:cs typeface="Times New Roman" panose="02020603050405020304" pitchFamily="18" charset="0"/>
              </a:rPr>
              <a:t> – </a:t>
            </a:r>
            <a:r>
              <a:rPr lang="en-US" sz="1800" b="1" kern="100" dirty="0">
                <a:effectLst/>
                <a:latin typeface="Bookman Old Style" panose="02050604050505020204" pitchFamily="18" charset="0"/>
                <a:ea typeface="Aptos" panose="020B0004020202020204" pitchFamily="34" charset="0"/>
                <a:cs typeface="Times New Roman" panose="02020603050405020304" pitchFamily="18" charset="0"/>
              </a:rPr>
              <a:t>1. </a:t>
            </a:r>
            <a:r>
              <a:rPr lang="en-US" sz="1800" kern="100" dirty="0">
                <a:effectLst/>
                <a:latin typeface="Bookman Old Style" panose="02050604050505020204" pitchFamily="18" charset="0"/>
                <a:ea typeface="Aptos" panose="020B0004020202020204" pitchFamily="34" charset="0"/>
                <a:cs typeface="Times New Roman" panose="02020603050405020304" pitchFamily="18" charset="0"/>
              </a:rPr>
              <a:t>The client is asked to describe in detail the differences between the moment when the exception takes place and problematic moments. </a:t>
            </a:r>
            <a:r>
              <a:rPr lang="en-US" sz="1800" b="1" kern="100" dirty="0">
                <a:effectLst/>
                <a:latin typeface="Bookman Old Style" panose="02050604050505020204" pitchFamily="18" charset="0"/>
                <a:ea typeface="Aptos" panose="020B0004020202020204" pitchFamily="34" charset="0"/>
                <a:cs typeface="Times New Roman" panose="02020603050405020304" pitchFamily="18" charset="0"/>
              </a:rPr>
              <a:t>2. </a:t>
            </a:r>
            <a:r>
              <a:rPr lang="en-US" sz="1800" kern="100" dirty="0">
                <a:effectLst/>
                <a:latin typeface="Bookman Old Style" panose="02050604050505020204" pitchFamily="18" charset="0"/>
                <a:ea typeface="Aptos" panose="020B0004020202020204" pitchFamily="34" charset="0"/>
                <a:cs typeface="Times New Roman" panose="02020603050405020304" pitchFamily="18" charset="0"/>
              </a:rPr>
              <a:t>One examines how the exception took place especially what role the client played in it. </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R="0" algn="just">
              <a:lnSpc>
                <a:spcPct val="115000"/>
              </a:lnSpc>
              <a:spcAft>
                <a:spcPts val="800"/>
              </a:spcAft>
              <a:buFont typeface="Wingdings" panose="05000000000000000000" pitchFamily="2" charset="2"/>
              <a:buChar char="§"/>
            </a:pPr>
            <a:r>
              <a:rPr lang="en-US" sz="1800" b="1" kern="100" dirty="0">
                <a:effectLst/>
                <a:latin typeface="Bookman Old Style" panose="02050604050505020204" pitchFamily="18" charset="0"/>
                <a:ea typeface="Aptos" panose="020B0004020202020204" pitchFamily="34" charset="0"/>
                <a:cs typeface="Times New Roman" panose="02020603050405020304" pitchFamily="18" charset="0"/>
              </a:rPr>
              <a:t>Reinforcing</a:t>
            </a:r>
            <a:r>
              <a:rPr lang="en-US" sz="1800" kern="100" dirty="0">
                <a:effectLst/>
                <a:latin typeface="Bookman Old Style" panose="02050604050505020204" pitchFamily="18" charset="0"/>
                <a:ea typeface="Aptos" panose="020B0004020202020204" pitchFamily="34" charset="0"/>
                <a:cs typeface="Times New Roman" panose="02020603050405020304" pitchFamily="18" charset="0"/>
              </a:rPr>
              <a:t> – The professional reinforces success and factors that have led to the exceptions through the meticulous exploration of exceptions and by complimenting the client.</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R="0" algn="just">
              <a:lnSpc>
                <a:spcPct val="115000"/>
              </a:lnSpc>
              <a:spcAft>
                <a:spcPts val="800"/>
              </a:spcAft>
              <a:buFont typeface="Wingdings" panose="05000000000000000000" pitchFamily="2" charset="2"/>
              <a:buChar char="§"/>
            </a:pPr>
            <a:r>
              <a:rPr lang="en-US" sz="1800" b="1" kern="100" dirty="0">
                <a:effectLst/>
                <a:latin typeface="Bookman Old Style" panose="02050604050505020204" pitchFamily="18" charset="0"/>
                <a:ea typeface="Aptos" panose="020B0004020202020204" pitchFamily="34" charset="0"/>
                <a:cs typeface="Times New Roman" panose="02020603050405020304" pitchFamily="18" charset="0"/>
              </a:rPr>
              <a:t>Start again </a:t>
            </a:r>
            <a:r>
              <a:rPr lang="en-US" sz="1800" kern="100" dirty="0">
                <a:effectLst/>
                <a:latin typeface="Bookman Old Style" panose="02050604050505020204" pitchFamily="18" charset="0"/>
                <a:ea typeface="Aptos" panose="020B0004020202020204" pitchFamily="34" charset="0"/>
                <a:cs typeface="Times New Roman" panose="02020603050405020304" pitchFamily="18" charset="0"/>
              </a:rPr>
              <a:t>– And what else is going better? </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algn="just"/>
            <a:endParaRPr lang="en-US" dirty="0">
              <a:latin typeface="Bookman Old Style" panose="02050604050505020204" pitchFamily="18" charset="0"/>
            </a:endParaRPr>
          </a:p>
        </p:txBody>
      </p:sp>
    </p:spTree>
    <p:extLst>
      <p:ext uri="{BB962C8B-B14F-4D97-AF65-F5344CB8AC3E}">
        <p14:creationId xmlns:p14="http://schemas.microsoft.com/office/powerpoint/2010/main" val="322008152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3116D9-2ABC-8531-F613-33911D2F70A8}"/>
              </a:ext>
            </a:extLst>
          </p:cNvPr>
          <p:cNvSpPr>
            <a:spLocks noGrp="1"/>
          </p:cNvSpPr>
          <p:nvPr>
            <p:ph type="title"/>
          </p:nvPr>
        </p:nvSpPr>
        <p:spPr>
          <a:xfrm>
            <a:off x="1295402" y="1011315"/>
            <a:ext cx="9601196" cy="1021404"/>
          </a:xfrm>
        </p:spPr>
        <p:txBody>
          <a:bodyPr>
            <a:noAutofit/>
          </a:bodyPr>
          <a:lstStyle/>
          <a:p>
            <a:br>
              <a:rPr lang="en-US" sz="4000" kern="100" dirty="0">
                <a:latin typeface="Bookman Old Style" panose="02050604050505020204" pitchFamily="18" charset="0"/>
                <a:ea typeface="Aptos" panose="020B0004020202020204" pitchFamily="34" charset="0"/>
                <a:cs typeface="Times New Roman" panose="02020603050405020304" pitchFamily="18" charset="0"/>
              </a:rPr>
            </a:br>
            <a:r>
              <a:rPr lang="en-US" sz="4000" b="1" kern="100" dirty="0">
                <a:latin typeface="Bookman Old Style" panose="02050604050505020204" pitchFamily="18" charset="0"/>
                <a:ea typeface="Aptos" panose="020B0004020202020204" pitchFamily="34" charset="0"/>
                <a:cs typeface="Times New Roman" panose="02020603050405020304" pitchFamily="18" charset="0"/>
              </a:rPr>
              <a:t>S</a:t>
            </a:r>
            <a:r>
              <a:rPr lang="en-US" sz="4000" b="1" kern="100" dirty="0">
                <a:effectLst/>
                <a:latin typeface="Bookman Old Style" panose="02050604050505020204" pitchFamily="18" charset="0"/>
                <a:ea typeface="Aptos" panose="020B0004020202020204" pitchFamily="34" charset="0"/>
                <a:cs typeface="Times New Roman" panose="02020603050405020304" pitchFamily="18" charset="0"/>
              </a:rPr>
              <a:t>ubsequent </a:t>
            </a:r>
            <a:r>
              <a:rPr lang="en-US" sz="4000" b="1" kern="100" dirty="0">
                <a:latin typeface="Bookman Old Style" panose="02050604050505020204" pitchFamily="18" charset="0"/>
                <a:ea typeface="Aptos" panose="020B0004020202020204" pitchFamily="34" charset="0"/>
                <a:cs typeface="Times New Roman" panose="02020603050405020304" pitchFamily="18" charset="0"/>
              </a:rPr>
              <a:t>S</a:t>
            </a:r>
            <a:r>
              <a:rPr lang="en-US" sz="4000" b="1" kern="100" dirty="0">
                <a:effectLst/>
                <a:latin typeface="Bookman Old Style" panose="02050604050505020204" pitchFamily="18" charset="0"/>
                <a:ea typeface="Aptos" panose="020B0004020202020204" pitchFamily="34" charset="0"/>
                <a:cs typeface="Times New Roman" panose="02020603050405020304" pitchFamily="18" charset="0"/>
              </a:rPr>
              <a:t>essions: </a:t>
            </a:r>
            <a:br>
              <a:rPr lang="en-US" sz="4000" kern="100" dirty="0">
                <a:effectLst/>
                <a:latin typeface="Aptos" panose="020B0004020202020204" pitchFamily="34" charset="0"/>
                <a:ea typeface="Aptos" panose="020B0004020202020204" pitchFamily="34" charset="0"/>
                <a:cs typeface="Times New Roman" panose="02020603050405020304" pitchFamily="18" charset="0"/>
              </a:rPr>
            </a:br>
            <a:endParaRPr lang="en-US" sz="4000" dirty="0">
              <a:latin typeface="Bookman Old Style" panose="02050604050505020204" pitchFamily="18" charset="0"/>
            </a:endParaRPr>
          </a:p>
        </p:txBody>
      </p:sp>
      <p:sp>
        <p:nvSpPr>
          <p:cNvPr id="3" name="Content Placeholder 2">
            <a:extLst>
              <a:ext uri="{FF2B5EF4-FFF2-40B4-BE49-F238E27FC236}">
                <a16:creationId xmlns:a16="http://schemas.microsoft.com/office/drawing/2014/main" id="{D8A1CFE4-A5A8-32D4-5BD2-658A71F59B9D}"/>
              </a:ext>
            </a:extLst>
          </p:cNvPr>
          <p:cNvSpPr>
            <a:spLocks noGrp="1"/>
          </p:cNvSpPr>
          <p:nvPr>
            <p:ph idx="1"/>
          </p:nvPr>
        </p:nvSpPr>
        <p:spPr>
          <a:xfrm>
            <a:off x="1295402" y="3428999"/>
            <a:ext cx="9601196" cy="2417685"/>
          </a:xfrm>
        </p:spPr>
        <p:txBody>
          <a:bodyPr/>
          <a:lstStyle/>
          <a:p>
            <a:pPr algn="just"/>
            <a:r>
              <a:rPr lang="en-US" sz="2000" kern="100" dirty="0">
                <a:effectLst/>
                <a:latin typeface="Bookman Old Style" panose="02050604050505020204" pitchFamily="18" charset="0"/>
                <a:ea typeface="Aptos" panose="020B0004020202020204" pitchFamily="34" charset="0"/>
                <a:cs typeface="Times New Roman" panose="02020603050405020304" pitchFamily="18" charset="0"/>
              </a:rPr>
              <a:t>The first question at the beginning of every session: </a:t>
            </a:r>
            <a:r>
              <a:rPr lang="en-US" sz="2000" b="1" kern="100" dirty="0">
                <a:effectLst/>
                <a:latin typeface="Bookman Old Style" panose="02050604050505020204" pitchFamily="18" charset="0"/>
                <a:ea typeface="Aptos" panose="020B0004020202020204" pitchFamily="34" charset="0"/>
                <a:cs typeface="Times New Roman" panose="02020603050405020304" pitchFamily="18" charset="0"/>
              </a:rPr>
              <a:t>“What is better?” </a:t>
            </a:r>
            <a:r>
              <a:rPr lang="en-US" sz="2000" kern="100" dirty="0">
                <a:effectLst/>
                <a:latin typeface="Bookman Old Style" panose="02050604050505020204" pitchFamily="18" charset="0"/>
                <a:ea typeface="Aptos" panose="020B0004020202020204" pitchFamily="34" charset="0"/>
                <a:cs typeface="Times New Roman" panose="02020603050405020304" pitchFamily="18" charset="0"/>
              </a:rPr>
              <a:t>– this question implicitly suggests that something </a:t>
            </a:r>
            <a:r>
              <a:rPr lang="en-US" sz="2000" b="1" kern="100" dirty="0">
                <a:effectLst/>
                <a:latin typeface="Bookman Old Style" panose="02050604050505020204" pitchFamily="18" charset="0"/>
                <a:ea typeface="Aptos" panose="020B0004020202020204" pitchFamily="34" charset="0"/>
                <a:cs typeface="Times New Roman" panose="02020603050405020304" pitchFamily="18" charset="0"/>
              </a:rPr>
              <a:t>is</a:t>
            </a:r>
            <a:r>
              <a:rPr lang="en-US" sz="2000" kern="100" dirty="0">
                <a:effectLst/>
                <a:latin typeface="Bookman Old Style" panose="02050604050505020204" pitchFamily="18" charset="0"/>
                <a:ea typeface="Aptos" panose="020B0004020202020204" pitchFamily="34" charset="0"/>
                <a:cs typeface="Times New Roman" panose="02020603050405020304" pitchFamily="18" charset="0"/>
              </a:rPr>
              <a:t> going better and that one only needs </a:t>
            </a:r>
            <a:r>
              <a:rPr lang="en-US" sz="2000" b="1" kern="100" dirty="0">
                <a:effectLst/>
                <a:latin typeface="Bookman Old Style" panose="02050604050505020204" pitchFamily="18" charset="0"/>
                <a:ea typeface="Aptos" panose="020B0004020202020204" pitchFamily="34" charset="0"/>
                <a:cs typeface="Times New Roman" panose="02020603050405020304" pitchFamily="18" charset="0"/>
              </a:rPr>
              <a:t>to pay attention </a:t>
            </a:r>
            <a:r>
              <a:rPr lang="en-US" sz="2000" kern="100" dirty="0">
                <a:effectLst/>
                <a:latin typeface="Bookman Old Style" panose="02050604050505020204" pitchFamily="18" charset="0"/>
                <a:ea typeface="Aptos" panose="020B0004020202020204" pitchFamily="34" charset="0"/>
                <a:cs typeface="Times New Roman" panose="02020603050405020304" pitchFamily="18" charset="0"/>
              </a:rPr>
              <a:t>to what is going better.  </a:t>
            </a:r>
            <a:endParaRPr lang="en-US" sz="2000" kern="100" dirty="0">
              <a:effectLst/>
              <a:latin typeface="Aptos" panose="020B0004020202020204" pitchFamily="34" charset="0"/>
              <a:ea typeface="Aptos" panose="020B0004020202020204" pitchFamily="34" charset="0"/>
              <a:cs typeface="Times New Roman" panose="02020603050405020304" pitchFamily="18" charset="0"/>
            </a:endParaRPr>
          </a:p>
          <a:p>
            <a:pPr algn="just"/>
            <a:r>
              <a:rPr lang="en-US" sz="2000" dirty="0">
                <a:effectLst/>
                <a:latin typeface="Bookman Old Style" panose="02050604050505020204" pitchFamily="18" charset="0"/>
                <a:ea typeface="Aptos" panose="020B0004020202020204" pitchFamily="34" charset="0"/>
                <a:cs typeface="Times New Roman" panose="02020603050405020304" pitchFamily="18" charset="0"/>
              </a:rPr>
              <a:t>Continue with seeking exceptions – from the perspective that you can always find them if you look for them.</a:t>
            </a:r>
          </a:p>
          <a:p>
            <a:pPr algn="just"/>
            <a:endParaRPr lang="en-US" dirty="0">
              <a:latin typeface="Bookman Old Style" panose="02050604050505020204" pitchFamily="18" charset="0"/>
            </a:endParaRPr>
          </a:p>
        </p:txBody>
      </p:sp>
    </p:spTree>
    <p:extLst>
      <p:ext uri="{BB962C8B-B14F-4D97-AF65-F5344CB8AC3E}">
        <p14:creationId xmlns:p14="http://schemas.microsoft.com/office/powerpoint/2010/main" val="364204440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465659C-FDA9-7BFA-B00B-3871B5CC641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55420B8-B638-ED2F-3C5A-463B1DD5836F}"/>
              </a:ext>
            </a:extLst>
          </p:cNvPr>
          <p:cNvSpPr>
            <a:spLocks noGrp="1"/>
          </p:cNvSpPr>
          <p:nvPr>
            <p:ph type="title"/>
          </p:nvPr>
        </p:nvSpPr>
        <p:spPr/>
        <p:txBody>
          <a:bodyPr>
            <a:noAutofit/>
          </a:bodyPr>
          <a:lstStyle/>
          <a:p>
            <a:br>
              <a:rPr lang="en-US" sz="4000" kern="100" dirty="0">
                <a:effectLst/>
                <a:latin typeface="Bookman Old Style" panose="02050604050505020204" pitchFamily="18" charset="0"/>
                <a:ea typeface="Aptos" panose="020B0004020202020204" pitchFamily="34" charset="0"/>
                <a:cs typeface="Times New Roman" panose="02020603050405020304" pitchFamily="18" charset="0"/>
              </a:rPr>
            </a:br>
            <a:r>
              <a:rPr lang="en-US" sz="4000" b="1" kern="100" dirty="0">
                <a:effectLst/>
                <a:latin typeface="Bookman Old Style" panose="02050604050505020204" pitchFamily="18" charset="0"/>
                <a:ea typeface="Aptos" panose="020B0004020202020204" pitchFamily="34" charset="0"/>
                <a:cs typeface="Times New Roman" panose="02020603050405020304" pitchFamily="18" charset="0"/>
              </a:rPr>
              <a:t>Four Possible Responses</a:t>
            </a:r>
            <a:br>
              <a:rPr lang="en-US" sz="4000" kern="100" dirty="0">
                <a:effectLst/>
                <a:latin typeface="Aptos" panose="020B0004020202020204" pitchFamily="34" charset="0"/>
                <a:ea typeface="Aptos" panose="020B0004020202020204" pitchFamily="34" charset="0"/>
                <a:cs typeface="Times New Roman" panose="02020603050405020304" pitchFamily="18" charset="0"/>
              </a:rPr>
            </a:br>
            <a:endParaRPr lang="en-US" sz="4000" dirty="0">
              <a:latin typeface="Bookman Old Style" panose="02050604050505020204" pitchFamily="18" charset="0"/>
            </a:endParaRPr>
          </a:p>
        </p:txBody>
      </p:sp>
      <p:sp>
        <p:nvSpPr>
          <p:cNvPr id="3" name="Content Placeholder 2">
            <a:extLst>
              <a:ext uri="{FF2B5EF4-FFF2-40B4-BE49-F238E27FC236}">
                <a16:creationId xmlns:a16="http://schemas.microsoft.com/office/drawing/2014/main" id="{BDF01711-03B4-17DB-9DBE-C1CFC65DE1BC}"/>
              </a:ext>
            </a:extLst>
          </p:cNvPr>
          <p:cNvSpPr>
            <a:spLocks noGrp="1"/>
          </p:cNvSpPr>
          <p:nvPr>
            <p:ph idx="1"/>
          </p:nvPr>
        </p:nvSpPr>
        <p:spPr/>
        <p:txBody>
          <a:bodyPr>
            <a:normAutofit fontScale="92500" lnSpcReduction="10000"/>
          </a:bodyPr>
          <a:lstStyle/>
          <a:p>
            <a:pPr algn="just"/>
            <a:r>
              <a:rPr lang="en-US" sz="1800" b="1" kern="100" dirty="0">
                <a:effectLst/>
                <a:latin typeface="Bookman Old Style" panose="02050604050505020204" pitchFamily="18" charset="0"/>
                <a:ea typeface="Aptos" panose="020B0004020202020204" pitchFamily="34" charset="0"/>
                <a:cs typeface="Times New Roman" panose="02020603050405020304" pitchFamily="18" charset="0"/>
              </a:rPr>
              <a:t>“Things are going better” </a:t>
            </a:r>
            <a:r>
              <a:rPr lang="en-US" sz="1800" kern="100" dirty="0">
                <a:effectLst/>
                <a:latin typeface="Bookman Old Style" panose="02050604050505020204" pitchFamily="18" charset="0"/>
                <a:ea typeface="Aptos" panose="020B0004020202020204" pitchFamily="34" charset="0"/>
                <a:cs typeface="Times New Roman" panose="02020603050405020304" pitchFamily="18" charset="0"/>
              </a:rPr>
              <a:t>– The professional does well to ask for details  about the improvements, to emphasize the difference from how things were before and to pay compliments. </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R="0" lvl="1" algn="just">
              <a:lnSpc>
                <a:spcPct val="115000"/>
              </a:lnSpc>
              <a:buFont typeface="Wingdings" panose="05000000000000000000" pitchFamily="2" charset="2"/>
              <a:buChar char="§"/>
            </a:pPr>
            <a:r>
              <a:rPr lang="en-US" sz="1800" kern="100" dirty="0">
                <a:effectLst/>
                <a:latin typeface="Bookman Old Style" panose="02050604050505020204" pitchFamily="18" charset="0"/>
                <a:ea typeface="Aptos" panose="020B0004020202020204" pitchFamily="34" charset="0"/>
                <a:cs typeface="Times New Roman" panose="02020603050405020304" pitchFamily="18" charset="0"/>
              </a:rPr>
              <a:t>How did you make that happen?</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R="0" lvl="1" algn="just">
              <a:lnSpc>
                <a:spcPct val="115000"/>
              </a:lnSpc>
              <a:buFont typeface="Wingdings" panose="05000000000000000000" pitchFamily="2" charset="2"/>
              <a:buChar char="§"/>
            </a:pPr>
            <a:r>
              <a:rPr lang="en-US" sz="1800" kern="100" dirty="0">
                <a:effectLst/>
                <a:latin typeface="Bookman Old Style" panose="02050604050505020204" pitchFamily="18" charset="0"/>
                <a:ea typeface="Aptos" panose="020B0004020202020204" pitchFamily="34" charset="0"/>
                <a:cs typeface="Times New Roman" panose="02020603050405020304" pitchFamily="18" charset="0"/>
              </a:rPr>
              <a:t>How do you manage to …?</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R="0" lvl="1" algn="just">
              <a:lnSpc>
                <a:spcPct val="115000"/>
              </a:lnSpc>
              <a:buFont typeface="Wingdings" panose="05000000000000000000" pitchFamily="2" charset="2"/>
              <a:buChar char="§"/>
            </a:pPr>
            <a:r>
              <a:rPr lang="en-US" sz="1800" kern="100" dirty="0">
                <a:effectLst/>
                <a:latin typeface="Bookman Old Style" panose="02050604050505020204" pitchFamily="18" charset="0"/>
                <a:ea typeface="Aptos" panose="020B0004020202020204" pitchFamily="34" charset="0"/>
                <a:cs typeface="Times New Roman" panose="02020603050405020304" pitchFamily="18" charset="0"/>
              </a:rPr>
              <a:t>How did you manage to take such a big step?</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R="0" lvl="1" algn="just">
              <a:lnSpc>
                <a:spcPct val="115000"/>
              </a:lnSpc>
              <a:buFont typeface="Wingdings" panose="05000000000000000000" pitchFamily="2" charset="2"/>
              <a:buChar char="§"/>
            </a:pPr>
            <a:r>
              <a:rPr lang="en-US" sz="1800" kern="100" dirty="0">
                <a:effectLst/>
                <a:latin typeface="Bookman Old Style" panose="02050604050505020204" pitchFamily="18" charset="0"/>
                <a:ea typeface="Aptos" panose="020B0004020202020204" pitchFamily="34" charset="0"/>
                <a:cs typeface="Times New Roman" panose="02020603050405020304" pitchFamily="18" charset="0"/>
              </a:rPr>
              <a:t>How did you come up with that fine idea?</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R="0" lvl="1" algn="just">
              <a:lnSpc>
                <a:spcPct val="115000"/>
              </a:lnSpc>
              <a:buFont typeface="Wingdings" panose="05000000000000000000" pitchFamily="2" charset="2"/>
              <a:buChar char="§"/>
            </a:pPr>
            <a:r>
              <a:rPr lang="en-US" sz="1800" kern="100" dirty="0">
                <a:effectLst/>
                <a:latin typeface="Bookman Old Style" panose="02050604050505020204" pitchFamily="18" charset="0"/>
                <a:ea typeface="Aptos" panose="020B0004020202020204" pitchFamily="34" charset="0"/>
                <a:cs typeface="Times New Roman" panose="02020603050405020304" pitchFamily="18" charset="0"/>
              </a:rPr>
              <a:t>What did you tell yourself to help you do it that way?</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R="0" lvl="1" algn="just">
              <a:lnSpc>
                <a:spcPct val="115000"/>
              </a:lnSpc>
              <a:buFont typeface="Wingdings" panose="05000000000000000000" pitchFamily="2" charset="2"/>
              <a:buChar char="§"/>
            </a:pPr>
            <a:r>
              <a:rPr lang="en-US" sz="1800" kern="100" dirty="0">
                <a:effectLst/>
                <a:latin typeface="Bookman Old Style" panose="02050604050505020204" pitchFamily="18" charset="0"/>
                <a:ea typeface="Aptos" panose="020B0004020202020204" pitchFamily="34" charset="0"/>
                <a:cs typeface="Times New Roman" panose="02020603050405020304" pitchFamily="18" charset="0"/>
              </a:rPr>
              <a:t>What do you have to keep doing so that will happen more often?</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lvl="1" algn="just"/>
            <a:endParaRPr lang="en-US" dirty="0">
              <a:latin typeface="Bookman Old Style" panose="02050604050505020204" pitchFamily="18" charset="0"/>
            </a:endParaRPr>
          </a:p>
        </p:txBody>
      </p:sp>
    </p:spTree>
    <p:extLst>
      <p:ext uri="{BB962C8B-B14F-4D97-AF65-F5344CB8AC3E}">
        <p14:creationId xmlns:p14="http://schemas.microsoft.com/office/powerpoint/2010/main" val="234691772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26326A-CE2E-E8F0-6921-DD7A7DC935B3}"/>
              </a:ext>
            </a:extLst>
          </p:cNvPr>
          <p:cNvSpPr>
            <a:spLocks noGrp="1"/>
          </p:cNvSpPr>
          <p:nvPr>
            <p:ph type="title"/>
          </p:nvPr>
        </p:nvSpPr>
        <p:spPr/>
        <p:txBody>
          <a:bodyPr>
            <a:noAutofit/>
          </a:bodyPr>
          <a:lstStyle/>
          <a:p>
            <a:br>
              <a:rPr lang="en-US" sz="5400" b="1" dirty="0">
                <a:latin typeface="Bookman Old Style" panose="02050604050505020204" pitchFamily="18" charset="0"/>
              </a:rPr>
            </a:br>
            <a:br>
              <a:rPr lang="en-US" sz="5400" b="1" dirty="0">
                <a:latin typeface="Bookman Old Style" panose="02050604050505020204" pitchFamily="18" charset="0"/>
              </a:rPr>
            </a:br>
            <a:br>
              <a:rPr lang="en-US" sz="5400" b="1" dirty="0">
                <a:latin typeface="Bookman Old Style" panose="02050604050505020204" pitchFamily="18" charset="0"/>
              </a:rPr>
            </a:br>
            <a:br>
              <a:rPr lang="en-US" sz="5400" b="1" dirty="0">
                <a:latin typeface="Bookman Old Style" panose="02050604050505020204" pitchFamily="18" charset="0"/>
              </a:rPr>
            </a:br>
            <a:r>
              <a:rPr lang="en-US" sz="4000" b="1" dirty="0">
                <a:latin typeface="Bookman Old Style" panose="02050604050505020204" pitchFamily="18" charset="0"/>
              </a:rPr>
              <a:t>Solution-Focused Coaching Tips for </a:t>
            </a:r>
            <a:r>
              <a:rPr lang="en-US" sz="4000" b="1" i="1" dirty="0">
                <a:latin typeface="Bookman Old Style" panose="02050604050505020204" pitchFamily="18" charset="0"/>
              </a:rPr>
              <a:t>Continuing</a:t>
            </a:r>
            <a:r>
              <a:rPr lang="en-US" sz="4000" b="1" dirty="0">
                <a:latin typeface="Bookman Old Style" panose="02050604050505020204" pitchFamily="18" charset="0"/>
              </a:rPr>
              <a:t> and </a:t>
            </a:r>
            <a:r>
              <a:rPr lang="en-US" sz="4000" b="1" i="1" dirty="0">
                <a:latin typeface="Bookman Old Style" panose="02050604050505020204" pitchFamily="18" charset="0"/>
              </a:rPr>
              <a:t>Ending</a:t>
            </a:r>
            <a:endParaRPr lang="en-US" sz="4000" dirty="0"/>
          </a:p>
        </p:txBody>
      </p:sp>
    </p:spTree>
    <p:extLst>
      <p:ext uri="{BB962C8B-B14F-4D97-AF65-F5344CB8AC3E}">
        <p14:creationId xmlns:p14="http://schemas.microsoft.com/office/powerpoint/2010/main" val="394410937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8991C68-6FB4-EFE3-ACEA-D58639D337F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CB2E2C8-BDC6-F5D9-DFF3-835C756DF382}"/>
              </a:ext>
            </a:extLst>
          </p:cNvPr>
          <p:cNvSpPr>
            <a:spLocks noGrp="1"/>
          </p:cNvSpPr>
          <p:nvPr>
            <p:ph type="title"/>
          </p:nvPr>
        </p:nvSpPr>
        <p:spPr/>
        <p:txBody>
          <a:bodyPr/>
          <a:lstStyle/>
          <a:p>
            <a:r>
              <a:rPr lang="en-US" sz="4400" b="1" kern="100" dirty="0">
                <a:effectLst/>
                <a:latin typeface="Bookman Old Style" panose="02050604050505020204" pitchFamily="18" charset="0"/>
                <a:ea typeface="Aptos" panose="020B0004020202020204" pitchFamily="34" charset="0"/>
                <a:cs typeface="Times New Roman" panose="02020603050405020304" pitchFamily="18" charset="0"/>
              </a:rPr>
              <a:t>“Things are going better”</a:t>
            </a:r>
            <a:endParaRPr lang="en-US" dirty="0">
              <a:latin typeface="Bookman Old Style" panose="02050604050505020204" pitchFamily="18" charset="0"/>
            </a:endParaRPr>
          </a:p>
        </p:txBody>
      </p:sp>
      <p:sp>
        <p:nvSpPr>
          <p:cNvPr id="3" name="Content Placeholder 2">
            <a:extLst>
              <a:ext uri="{FF2B5EF4-FFF2-40B4-BE49-F238E27FC236}">
                <a16:creationId xmlns:a16="http://schemas.microsoft.com/office/drawing/2014/main" id="{B251F009-A375-0D2C-CB56-31270E815705}"/>
              </a:ext>
            </a:extLst>
          </p:cNvPr>
          <p:cNvSpPr>
            <a:spLocks noGrp="1"/>
          </p:cNvSpPr>
          <p:nvPr>
            <p:ph idx="1"/>
          </p:nvPr>
        </p:nvSpPr>
        <p:spPr>
          <a:xfrm>
            <a:off x="1295401" y="2743200"/>
            <a:ext cx="9601196" cy="3132668"/>
          </a:xfrm>
        </p:spPr>
        <p:txBody>
          <a:bodyPr>
            <a:normAutofit/>
          </a:bodyPr>
          <a:lstStyle/>
          <a:p>
            <a:pPr lvl="1" algn="just">
              <a:buFont typeface="Wingdings" panose="05000000000000000000" pitchFamily="2" charset="2"/>
              <a:buChar char="§"/>
            </a:pPr>
            <a:r>
              <a:rPr lang="en-US" sz="1800" kern="100" dirty="0">
                <a:effectLst/>
                <a:latin typeface="Bookman Old Style" panose="02050604050505020204" pitchFamily="18" charset="0"/>
                <a:ea typeface="Aptos" panose="020B0004020202020204" pitchFamily="34" charset="0"/>
                <a:cs typeface="Times New Roman" panose="02020603050405020304" pitchFamily="18" charset="0"/>
              </a:rPr>
              <a:t>How is that different for you?</a:t>
            </a:r>
          </a:p>
          <a:p>
            <a:pPr marR="0" lvl="1" algn="just">
              <a:lnSpc>
                <a:spcPct val="115000"/>
              </a:lnSpc>
              <a:buFont typeface="Wingdings" panose="05000000000000000000" pitchFamily="2" charset="2"/>
              <a:buChar char="§"/>
            </a:pPr>
            <a:r>
              <a:rPr lang="en-US" sz="1800" kern="100" dirty="0">
                <a:effectLst/>
                <a:latin typeface="Bookman Old Style" panose="02050604050505020204" pitchFamily="18" charset="0"/>
                <a:ea typeface="Aptos" panose="020B0004020202020204" pitchFamily="34" charset="0"/>
                <a:cs typeface="Times New Roman" panose="02020603050405020304" pitchFamily="18" charset="0"/>
              </a:rPr>
              <a:t>Suppose we see each other again in a month. What additional changes will you be able to tell me about then?</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R="0" lvl="1" algn="just">
              <a:lnSpc>
                <a:spcPct val="115000"/>
              </a:lnSpc>
              <a:buFont typeface="Wingdings" panose="05000000000000000000" pitchFamily="2" charset="2"/>
              <a:buChar char="§"/>
            </a:pPr>
            <a:r>
              <a:rPr lang="en-US" sz="1800" kern="100" dirty="0">
                <a:effectLst/>
                <a:latin typeface="Bookman Old Style" panose="02050604050505020204" pitchFamily="18" charset="0"/>
                <a:ea typeface="Aptos" panose="020B0004020202020204" pitchFamily="34" charset="0"/>
                <a:cs typeface="Times New Roman" panose="02020603050405020304" pitchFamily="18" charset="0"/>
              </a:rPr>
              <a:t>How do I know that you have enough confidence to halt the sessions now?</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R="0" lvl="1" algn="just">
              <a:lnSpc>
                <a:spcPct val="115000"/>
              </a:lnSpc>
              <a:spcAft>
                <a:spcPts val="800"/>
              </a:spcAft>
              <a:buFont typeface="Wingdings" panose="05000000000000000000" pitchFamily="2" charset="2"/>
              <a:buChar char="§"/>
            </a:pPr>
            <a:r>
              <a:rPr lang="en-US" sz="1800" kern="100" dirty="0">
                <a:effectLst/>
                <a:latin typeface="Bookman Old Style" panose="02050604050505020204" pitchFamily="18" charset="0"/>
                <a:ea typeface="Aptos" panose="020B0004020202020204" pitchFamily="34" charset="0"/>
                <a:cs typeface="Times New Roman" panose="02020603050405020304" pitchFamily="18" charset="0"/>
              </a:rPr>
              <a:t>What ideas do you now have (e.g. about yourself) that are different from the ideas you had before?</a:t>
            </a:r>
          </a:p>
          <a:p>
            <a:pPr lvl="1" algn="just">
              <a:lnSpc>
                <a:spcPct val="115000"/>
              </a:lnSpc>
              <a:spcAft>
                <a:spcPts val="800"/>
              </a:spcAft>
              <a:buFont typeface="Wingdings" panose="05000000000000000000" pitchFamily="2" charset="2"/>
              <a:buChar char="§"/>
            </a:pPr>
            <a:r>
              <a:rPr lang="en-US" sz="1800" kern="100" dirty="0">
                <a:effectLst/>
                <a:latin typeface="Bookman Old Style" panose="02050604050505020204" pitchFamily="18" charset="0"/>
                <a:ea typeface="Aptos" panose="020B0004020202020204" pitchFamily="34" charset="0"/>
                <a:cs typeface="Times New Roman" panose="02020603050405020304" pitchFamily="18" charset="0"/>
              </a:rPr>
              <a:t>What would you have to do to go back to square one?</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R="0" lvl="1" algn="just">
              <a:lnSpc>
                <a:spcPct val="115000"/>
              </a:lnSpc>
              <a:spcAft>
                <a:spcPts val="800"/>
              </a:spcAft>
              <a:buFont typeface="Wingdings" panose="05000000000000000000" pitchFamily="2" charset="2"/>
              <a:buChar char="§"/>
            </a:pP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algn="just"/>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algn="just"/>
            <a:endParaRPr lang="en-US" sz="1800" dirty="0">
              <a:latin typeface="Bookman Old Style" panose="02050604050505020204" pitchFamily="18" charset="0"/>
            </a:endParaRPr>
          </a:p>
        </p:txBody>
      </p:sp>
    </p:spTree>
    <p:extLst>
      <p:ext uri="{BB962C8B-B14F-4D97-AF65-F5344CB8AC3E}">
        <p14:creationId xmlns:p14="http://schemas.microsoft.com/office/powerpoint/2010/main" val="38560732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56985C6-03FA-645E-5B64-F9A7F2AB834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C125FC0-6849-E273-E510-E9807F982F1F}"/>
              </a:ext>
            </a:extLst>
          </p:cNvPr>
          <p:cNvSpPr>
            <a:spLocks noGrp="1"/>
          </p:cNvSpPr>
          <p:nvPr>
            <p:ph type="title"/>
          </p:nvPr>
        </p:nvSpPr>
        <p:spPr/>
        <p:txBody>
          <a:bodyPr/>
          <a:lstStyle/>
          <a:p>
            <a:r>
              <a:rPr lang="en-US" sz="4400" b="1" kern="100" dirty="0">
                <a:effectLst/>
                <a:latin typeface="Bookman Old Style" panose="02050604050505020204" pitchFamily="18" charset="0"/>
                <a:ea typeface="Aptos" panose="020B0004020202020204" pitchFamily="34" charset="0"/>
                <a:cs typeface="Times New Roman" panose="02020603050405020304" pitchFamily="18" charset="0"/>
              </a:rPr>
              <a:t>“Things are going better”</a:t>
            </a:r>
            <a:endParaRPr lang="en-US" dirty="0">
              <a:latin typeface="Bookman Old Style" panose="02050604050505020204" pitchFamily="18" charset="0"/>
            </a:endParaRPr>
          </a:p>
        </p:txBody>
      </p:sp>
      <p:sp>
        <p:nvSpPr>
          <p:cNvPr id="3" name="Content Placeholder 2">
            <a:extLst>
              <a:ext uri="{FF2B5EF4-FFF2-40B4-BE49-F238E27FC236}">
                <a16:creationId xmlns:a16="http://schemas.microsoft.com/office/drawing/2014/main" id="{B8EF0AD0-12E8-90C3-251D-ABCD00B5100C}"/>
              </a:ext>
            </a:extLst>
          </p:cNvPr>
          <p:cNvSpPr>
            <a:spLocks noGrp="1"/>
          </p:cNvSpPr>
          <p:nvPr>
            <p:ph idx="1"/>
          </p:nvPr>
        </p:nvSpPr>
        <p:spPr>
          <a:xfrm>
            <a:off x="1295401" y="3252866"/>
            <a:ext cx="9601196" cy="2623002"/>
          </a:xfrm>
        </p:spPr>
        <p:txBody>
          <a:bodyPr/>
          <a:lstStyle/>
          <a:p>
            <a:pPr marR="0" lvl="1">
              <a:lnSpc>
                <a:spcPct val="115000"/>
              </a:lnSpc>
              <a:buFont typeface="Wingdings" panose="05000000000000000000" pitchFamily="2" charset="2"/>
              <a:buChar char="§"/>
            </a:pPr>
            <a:r>
              <a:rPr lang="en-US" sz="1800" kern="100" dirty="0">
                <a:effectLst/>
                <a:latin typeface="Bookman Old Style" panose="02050604050505020204" pitchFamily="18" charset="0"/>
                <a:ea typeface="Aptos" panose="020B0004020202020204" pitchFamily="34" charset="0"/>
                <a:cs typeface="Times New Roman" panose="02020603050405020304" pitchFamily="18" charset="0"/>
              </a:rPr>
              <a:t>Can you indicate on a scale from 10-0, where 10 means that things are fine the way they are, where are you today?</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R="0" lvl="1">
              <a:lnSpc>
                <a:spcPct val="115000"/>
              </a:lnSpc>
              <a:buFont typeface="Wingdings" panose="05000000000000000000" pitchFamily="2" charset="2"/>
              <a:buChar char="§"/>
            </a:pPr>
            <a:r>
              <a:rPr lang="en-US" sz="1800" kern="100" dirty="0">
                <a:effectLst/>
                <a:latin typeface="Bookman Old Style" panose="02050604050505020204" pitchFamily="18" charset="0"/>
                <a:ea typeface="Aptos" panose="020B0004020202020204" pitchFamily="34" charset="0"/>
                <a:cs typeface="Times New Roman" panose="02020603050405020304" pitchFamily="18" charset="0"/>
              </a:rPr>
              <a:t> How will you celebrate your victory over the problem?</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R="0" lvl="1">
              <a:lnSpc>
                <a:spcPct val="115000"/>
              </a:lnSpc>
              <a:buFont typeface="Wingdings" panose="05000000000000000000" pitchFamily="2" charset="2"/>
              <a:buChar char="§"/>
            </a:pPr>
            <a:r>
              <a:rPr lang="en-US" sz="1800" kern="100" dirty="0">
                <a:effectLst/>
                <a:latin typeface="Bookman Old Style" panose="02050604050505020204" pitchFamily="18" charset="0"/>
                <a:ea typeface="Aptos" panose="020B0004020202020204" pitchFamily="34" charset="0"/>
                <a:cs typeface="Times New Roman" panose="02020603050405020304" pitchFamily="18" charset="0"/>
              </a:rPr>
              <a:t>Who will you invite to the party?</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R="0" lvl="1">
              <a:lnSpc>
                <a:spcPct val="115000"/>
              </a:lnSpc>
              <a:spcAft>
                <a:spcPts val="800"/>
              </a:spcAft>
              <a:buFont typeface="Wingdings" panose="05000000000000000000" pitchFamily="2" charset="2"/>
              <a:buChar char="§"/>
            </a:pPr>
            <a:r>
              <a:rPr lang="en-US" sz="1800" kern="100" dirty="0">
                <a:effectLst/>
                <a:latin typeface="Bookman Old Style" panose="02050604050505020204" pitchFamily="18" charset="0"/>
                <a:ea typeface="Aptos" panose="020B0004020202020204" pitchFamily="34" charset="0"/>
                <a:cs typeface="Times New Roman" panose="02020603050405020304" pitchFamily="18" charset="0"/>
              </a:rPr>
              <a:t>What will you say in the speech that you give at the party?</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endParaRPr lang="en-US" dirty="0">
              <a:latin typeface="Bookman Old Style" panose="02050604050505020204" pitchFamily="18" charset="0"/>
            </a:endParaRPr>
          </a:p>
        </p:txBody>
      </p:sp>
    </p:spTree>
    <p:extLst>
      <p:ext uri="{BB962C8B-B14F-4D97-AF65-F5344CB8AC3E}">
        <p14:creationId xmlns:p14="http://schemas.microsoft.com/office/powerpoint/2010/main" val="324377132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A6EA226-5199-B393-0AFB-09B8C58489D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3831655-DEC9-1262-3148-348C526A8C5F}"/>
              </a:ext>
            </a:extLst>
          </p:cNvPr>
          <p:cNvSpPr>
            <a:spLocks noGrp="1"/>
          </p:cNvSpPr>
          <p:nvPr>
            <p:ph type="title"/>
          </p:nvPr>
        </p:nvSpPr>
        <p:spPr/>
        <p:txBody>
          <a:bodyPr>
            <a:normAutofit/>
          </a:bodyPr>
          <a:lstStyle/>
          <a:p>
            <a:r>
              <a:rPr lang="en-US" sz="4000" b="1" dirty="0">
                <a:effectLst/>
                <a:latin typeface="Bookman Old Style" panose="02050604050505020204" pitchFamily="18" charset="0"/>
                <a:ea typeface="Aptos" panose="020B0004020202020204" pitchFamily="34" charset="0"/>
                <a:cs typeface="Times New Roman" panose="02020603050405020304" pitchFamily="18" charset="0"/>
              </a:rPr>
              <a:t>Clients Disagree</a:t>
            </a:r>
            <a:endParaRPr lang="en-US" sz="4000" b="1" dirty="0">
              <a:latin typeface="Bookman Old Style" panose="02050604050505020204" pitchFamily="18" charset="0"/>
            </a:endParaRPr>
          </a:p>
        </p:txBody>
      </p:sp>
      <p:sp>
        <p:nvSpPr>
          <p:cNvPr id="3" name="Content Placeholder 2">
            <a:extLst>
              <a:ext uri="{FF2B5EF4-FFF2-40B4-BE49-F238E27FC236}">
                <a16:creationId xmlns:a16="http://schemas.microsoft.com/office/drawing/2014/main" id="{56C3FD97-5E49-C934-46EF-CC7950574E8D}"/>
              </a:ext>
            </a:extLst>
          </p:cNvPr>
          <p:cNvSpPr>
            <a:spLocks noGrp="1"/>
          </p:cNvSpPr>
          <p:nvPr>
            <p:ph idx="1"/>
          </p:nvPr>
        </p:nvSpPr>
        <p:spPr>
          <a:xfrm>
            <a:off x="1295401" y="2938072"/>
            <a:ext cx="9601196" cy="2937796"/>
          </a:xfrm>
        </p:spPr>
        <p:txBody>
          <a:bodyPr>
            <a:normAutofit/>
          </a:bodyPr>
          <a:lstStyle/>
          <a:p>
            <a:pPr algn="just">
              <a:buFont typeface="Wingdings" panose="05000000000000000000" pitchFamily="2" charset="2"/>
              <a:buChar char="§"/>
            </a:pPr>
            <a:r>
              <a:rPr lang="en-US" sz="1800" b="1" dirty="0">
                <a:effectLst/>
                <a:latin typeface="Bookman Old Style" panose="02050604050505020204" pitchFamily="18" charset="0"/>
                <a:ea typeface="Aptos" panose="020B0004020202020204" pitchFamily="34" charset="0"/>
                <a:cs typeface="Times New Roman" panose="02020603050405020304" pitchFamily="18" charset="0"/>
              </a:rPr>
              <a:t>Clients Disagree</a:t>
            </a:r>
            <a:r>
              <a:rPr lang="en-US" sz="1800" dirty="0">
                <a:effectLst/>
                <a:latin typeface="Bookman Old Style" panose="02050604050505020204" pitchFamily="18" charset="0"/>
                <a:ea typeface="Aptos" panose="020B0004020202020204" pitchFamily="34" charset="0"/>
                <a:cs typeface="Times New Roman" panose="02020603050405020304" pitchFamily="18" charset="0"/>
              </a:rPr>
              <a:t> - </a:t>
            </a:r>
            <a:r>
              <a:rPr lang="en-US" sz="1800" kern="100" dirty="0">
                <a:effectLst/>
                <a:latin typeface="Bookman Old Style" panose="02050604050505020204" pitchFamily="18" charset="0"/>
                <a:ea typeface="Aptos" panose="020B0004020202020204" pitchFamily="34" charset="0"/>
                <a:cs typeface="Times New Roman" panose="02020603050405020304" pitchFamily="18" charset="0"/>
              </a:rPr>
              <a:t>if there are multiple clients and they disagree about the progress they have made or are concerned that they have not made enough progress, it is good to normalize matters. The professional can make it clear that one often makes progress three steps forward and one or two steps back. </a:t>
            </a:r>
          </a:p>
          <a:p>
            <a:pPr algn="just">
              <a:buFont typeface="Wingdings" panose="05000000000000000000" pitchFamily="2" charset="2"/>
              <a:buChar char="§"/>
            </a:pPr>
            <a:r>
              <a:rPr lang="en-US" sz="1800" kern="100" dirty="0">
                <a:effectLst/>
                <a:latin typeface="Bookman Old Style" panose="02050604050505020204" pitchFamily="18" charset="0"/>
                <a:ea typeface="Aptos" panose="020B0004020202020204" pitchFamily="34" charset="0"/>
                <a:cs typeface="Times New Roman" panose="02020603050405020304" pitchFamily="18" charset="0"/>
              </a:rPr>
              <a:t>Are the clients customers, complainants or visitors?</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gn="just">
              <a:lnSpc>
                <a:spcPct val="115000"/>
              </a:lnSpc>
              <a:spcAft>
                <a:spcPts val="800"/>
              </a:spcAft>
              <a:buFont typeface="Wingdings" panose="05000000000000000000" pitchFamily="2" charset="2"/>
              <a:buChar char="§"/>
            </a:pPr>
            <a:r>
              <a:rPr lang="en-US" sz="1800" kern="100" dirty="0">
                <a:effectLst/>
                <a:latin typeface="Bookman Old Style" panose="02050604050505020204" pitchFamily="18" charset="0"/>
                <a:ea typeface="Aptos" panose="020B0004020202020204" pitchFamily="34" charset="0"/>
                <a:cs typeface="Times New Roman" panose="02020603050405020304" pitchFamily="18" charset="0"/>
              </a:rPr>
              <a:t>Is there a goal and has it been formulated well? Do they share the goal?</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algn="just">
              <a:lnSpc>
                <a:spcPct val="115000"/>
              </a:lnSpc>
              <a:buFont typeface="Wingdings" panose="05000000000000000000" pitchFamily="2" charset="2"/>
              <a:buChar char="§"/>
            </a:pPr>
            <a:r>
              <a:rPr lang="en-US" sz="1800" kern="100" dirty="0">
                <a:effectLst/>
                <a:latin typeface="Bookman Old Style" panose="02050604050505020204" pitchFamily="18" charset="0"/>
                <a:ea typeface="Aptos" panose="020B0004020202020204" pitchFamily="34" charset="0"/>
                <a:cs typeface="Times New Roman" panose="02020603050405020304" pitchFamily="18" charset="0"/>
              </a:rPr>
              <a:t>What homework suggestions would suit these clients best?</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algn="just">
              <a:buFont typeface="Wingdings" panose="05000000000000000000" pitchFamily="2" charset="2"/>
              <a:buChar char="§"/>
            </a:pP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algn="just"/>
            <a:endParaRPr lang="en-US" dirty="0">
              <a:latin typeface="Bookman Old Style" panose="02050604050505020204" pitchFamily="18" charset="0"/>
            </a:endParaRPr>
          </a:p>
        </p:txBody>
      </p:sp>
    </p:spTree>
    <p:extLst>
      <p:ext uri="{BB962C8B-B14F-4D97-AF65-F5344CB8AC3E}">
        <p14:creationId xmlns:p14="http://schemas.microsoft.com/office/powerpoint/2010/main" val="349404188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3B268A7-8A72-21D1-76BF-A5DD6561B07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C884F21-A8F8-9AE5-8CB9-ABF2CE2D8258}"/>
              </a:ext>
            </a:extLst>
          </p:cNvPr>
          <p:cNvSpPr>
            <a:spLocks noGrp="1"/>
          </p:cNvSpPr>
          <p:nvPr>
            <p:ph type="title"/>
          </p:nvPr>
        </p:nvSpPr>
        <p:spPr/>
        <p:txBody>
          <a:bodyPr/>
          <a:lstStyle/>
          <a:p>
            <a:r>
              <a:rPr lang="en-US" sz="4400" b="1" dirty="0">
                <a:effectLst/>
                <a:latin typeface="Bookman Old Style" panose="02050604050505020204" pitchFamily="18" charset="0"/>
                <a:ea typeface="Aptos" panose="020B0004020202020204" pitchFamily="34" charset="0"/>
                <a:cs typeface="Times New Roman" panose="02020603050405020304" pitchFamily="18" charset="0"/>
              </a:rPr>
              <a:t>Clients Disagree</a:t>
            </a:r>
            <a:endParaRPr lang="en-US" b="1" dirty="0">
              <a:latin typeface="Bookman Old Style" panose="02050604050505020204" pitchFamily="18" charset="0"/>
            </a:endParaRPr>
          </a:p>
        </p:txBody>
      </p:sp>
      <p:sp>
        <p:nvSpPr>
          <p:cNvPr id="3" name="Content Placeholder 2">
            <a:extLst>
              <a:ext uri="{FF2B5EF4-FFF2-40B4-BE49-F238E27FC236}">
                <a16:creationId xmlns:a16="http://schemas.microsoft.com/office/drawing/2014/main" id="{DEE38564-A377-3F39-51B9-DCEA044A18AB}"/>
              </a:ext>
            </a:extLst>
          </p:cNvPr>
          <p:cNvSpPr>
            <a:spLocks noGrp="1"/>
          </p:cNvSpPr>
          <p:nvPr>
            <p:ph idx="1"/>
          </p:nvPr>
        </p:nvSpPr>
        <p:spPr>
          <a:xfrm>
            <a:off x="1295401" y="2923082"/>
            <a:ext cx="9601196" cy="2952786"/>
          </a:xfrm>
        </p:spPr>
        <p:txBody>
          <a:bodyPr/>
          <a:lstStyle/>
          <a:p>
            <a:pPr marR="0" lvl="0" algn="just">
              <a:lnSpc>
                <a:spcPct val="115000"/>
              </a:lnSpc>
              <a:spcAft>
                <a:spcPts val="800"/>
              </a:spcAft>
              <a:buFont typeface="Wingdings" panose="05000000000000000000" pitchFamily="2" charset="2"/>
              <a:buChar char="§"/>
              <a:tabLst>
                <a:tab pos="457200" algn="l"/>
              </a:tabLst>
            </a:pPr>
            <a:r>
              <a:rPr lang="en-US" sz="1800" kern="100" dirty="0">
                <a:solidFill>
                  <a:srgbClr val="262626"/>
                </a:solidFill>
                <a:latin typeface="Bookman Old Style" panose="02050604050505020204" pitchFamily="18" charset="0"/>
                <a:ea typeface="Aptos" panose="020B0004020202020204" pitchFamily="34" charset="0"/>
                <a:cs typeface="Times New Roman" panose="02020603050405020304" pitchFamily="18" charset="0"/>
              </a:rPr>
              <a:t>Ask clients: “May </a:t>
            </a:r>
            <a:r>
              <a:rPr lang="en-US" sz="1800" kern="100" dirty="0">
                <a:solidFill>
                  <a:srgbClr val="262626"/>
                </a:solidFill>
                <a:effectLst/>
                <a:latin typeface="Bookman Old Style" panose="02050604050505020204" pitchFamily="18" charset="0"/>
                <a:ea typeface="Aptos" panose="020B0004020202020204" pitchFamily="34" charset="0"/>
                <a:cs typeface="Times New Roman" panose="02020603050405020304" pitchFamily="18" charset="0"/>
              </a:rPr>
              <a:t>I present you with a few experiment/homework suggestions to choose from”? </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R="0" lvl="0" algn="just">
              <a:lnSpc>
                <a:spcPct val="115000"/>
              </a:lnSpc>
              <a:spcAft>
                <a:spcPts val="800"/>
              </a:spcAft>
              <a:buFont typeface="Wingdings" panose="05000000000000000000" pitchFamily="2" charset="2"/>
              <a:buChar char="§"/>
              <a:tabLst>
                <a:tab pos="457200" algn="l"/>
              </a:tabLst>
            </a:pPr>
            <a:r>
              <a:rPr lang="en-US" sz="1800" kern="100" dirty="0">
                <a:solidFill>
                  <a:srgbClr val="262626"/>
                </a:solidFill>
                <a:effectLst/>
                <a:latin typeface="Bookman Old Style" panose="02050604050505020204" pitchFamily="18" charset="0"/>
                <a:ea typeface="Aptos" panose="020B0004020202020204" pitchFamily="34" charset="0"/>
                <a:cs typeface="Times New Roman" panose="02020603050405020304" pitchFamily="18" charset="0"/>
              </a:rPr>
              <a:t>What action step would you each like to suggest to move yourselves forward this week? </a:t>
            </a:r>
          </a:p>
          <a:p>
            <a:pPr marR="0" lvl="0" algn="just">
              <a:lnSpc>
                <a:spcPct val="115000"/>
              </a:lnSpc>
              <a:spcAft>
                <a:spcPts val="800"/>
              </a:spcAft>
              <a:buFont typeface="Wingdings" panose="05000000000000000000" pitchFamily="2" charset="2"/>
              <a:buChar char="§"/>
              <a:tabLst>
                <a:tab pos="457200" algn="l"/>
              </a:tabLst>
            </a:pPr>
            <a:r>
              <a:rPr lang="en-US" sz="1800" kern="100" dirty="0">
                <a:effectLst/>
                <a:latin typeface="Bookman Old Style" panose="02050604050505020204" pitchFamily="18" charset="0"/>
                <a:ea typeface="Aptos" panose="020B0004020202020204" pitchFamily="34" charset="0"/>
                <a:cs typeface="Times New Roman" panose="02020603050405020304" pitchFamily="18" charset="0"/>
              </a:rPr>
              <a:t>Ask clients to observe what desired behavior the other clients display and make notes of it. Bring notes to next session. They are not allowed to go over their notes before the session.</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algn="just"/>
            <a:endParaRPr lang="en-US" dirty="0">
              <a:latin typeface="Bookman Old Style" panose="02050604050505020204" pitchFamily="18" charset="0"/>
            </a:endParaRPr>
          </a:p>
        </p:txBody>
      </p:sp>
    </p:spTree>
    <p:extLst>
      <p:ext uri="{BB962C8B-B14F-4D97-AF65-F5344CB8AC3E}">
        <p14:creationId xmlns:p14="http://schemas.microsoft.com/office/powerpoint/2010/main" val="213794100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29AD728-9A22-5BD5-4D1F-EBD0B2FE4EB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5E7CFCE-032C-588E-C4B2-FE3C925AEC7D}"/>
              </a:ext>
            </a:extLst>
          </p:cNvPr>
          <p:cNvSpPr>
            <a:spLocks noGrp="1"/>
          </p:cNvSpPr>
          <p:nvPr>
            <p:ph type="title"/>
          </p:nvPr>
        </p:nvSpPr>
        <p:spPr/>
        <p:txBody>
          <a:bodyPr/>
          <a:lstStyle/>
          <a:p>
            <a:r>
              <a:rPr lang="en-US" sz="4400" b="1" dirty="0">
                <a:effectLst/>
                <a:latin typeface="Bookman Old Style" panose="02050604050505020204" pitchFamily="18" charset="0"/>
                <a:ea typeface="Aptos" panose="020B0004020202020204" pitchFamily="34" charset="0"/>
                <a:cs typeface="Times New Roman" panose="02020603050405020304" pitchFamily="18" charset="0"/>
              </a:rPr>
              <a:t>Clients Disagree</a:t>
            </a:r>
            <a:endParaRPr lang="en-US" b="1" dirty="0">
              <a:latin typeface="Bookman Old Style" panose="02050604050505020204" pitchFamily="18" charset="0"/>
            </a:endParaRPr>
          </a:p>
        </p:txBody>
      </p:sp>
      <p:sp>
        <p:nvSpPr>
          <p:cNvPr id="3" name="Content Placeholder 2">
            <a:extLst>
              <a:ext uri="{FF2B5EF4-FFF2-40B4-BE49-F238E27FC236}">
                <a16:creationId xmlns:a16="http://schemas.microsoft.com/office/drawing/2014/main" id="{28A67915-A33C-77B1-B9BE-B48907BAE4B2}"/>
              </a:ext>
            </a:extLst>
          </p:cNvPr>
          <p:cNvSpPr>
            <a:spLocks noGrp="1"/>
          </p:cNvSpPr>
          <p:nvPr>
            <p:ph idx="1"/>
          </p:nvPr>
        </p:nvSpPr>
        <p:spPr/>
        <p:txBody>
          <a:bodyPr/>
          <a:lstStyle/>
          <a:p>
            <a:pPr marL="342900" marR="0" lvl="0" indent="-342900" algn="just">
              <a:lnSpc>
                <a:spcPct val="115000"/>
              </a:lnSpc>
              <a:buFont typeface="Wingdings" panose="05000000000000000000" pitchFamily="2" charset="2"/>
              <a:buChar char=""/>
              <a:tabLst>
                <a:tab pos="457200" algn="l"/>
              </a:tabLst>
            </a:pPr>
            <a:r>
              <a:rPr lang="en-US" sz="1800" kern="100" dirty="0">
                <a:effectLst/>
                <a:latin typeface="Bookman Old Style" panose="02050604050505020204" pitchFamily="18" charset="0"/>
                <a:ea typeface="Aptos" panose="020B0004020202020204" pitchFamily="34" charset="0"/>
                <a:cs typeface="Times New Roman" panose="02020603050405020304" pitchFamily="18" charset="0"/>
              </a:rPr>
              <a:t>If the homework suggestion is helpful, but one or both don’t find it pleasant or useful, the professional can examine together with the clients how the suggestion may be improved. </a:t>
            </a:r>
            <a:endParaRPr lang="en-US" sz="1800" kern="100" dirty="0">
              <a:latin typeface="Aptos" panose="020B0004020202020204" pitchFamily="34" charset="0"/>
              <a:ea typeface="Aptos" panose="020B0004020202020204" pitchFamily="34" charset="0"/>
              <a:cs typeface="Times New Roman" panose="02020603050405020304" pitchFamily="18" charset="0"/>
            </a:endParaRPr>
          </a:p>
          <a:p>
            <a:pPr marL="342900" marR="0" lvl="0" indent="-342900" algn="just">
              <a:lnSpc>
                <a:spcPct val="115000"/>
              </a:lnSpc>
              <a:buFont typeface="Wingdings" panose="05000000000000000000" pitchFamily="2" charset="2"/>
              <a:buChar char=""/>
              <a:tabLst>
                <a:tab pos="457200" algn="l"/>
              </a:tabLst>
            </a:pPr>
            <a:r>
              <a:rPr lang="en-US" sz="1800" kern="100" dirty="0">
                <a:effectLst/>
                <a:latin typeface="Bookman Old Style" panose="02050604050505020204" pitchFamily="18" charset="0"/>
                <a:ea typeface="Aptos" panose="020B0004020202020204" pitchFamily="34" charset="0"/>
                <a:cs typeface="Times New Roman" panose="02020603050405020304" pitchFamily="18" charset="0"/>
              </a:rPr>
              <a:t>If more exceptions are needed, the professional may propose the surprise task = a playful way to challenge a person’s fixed ideas. It is agreed with all clients that they will do something (either subtle or highly noticeable) to surprise the other in a positive way. What that might be is left to each client. The other may then guess what the surprise was and talk about it at the next session. Children and adolescents enjoy the surprise exercises. </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algn="just"/>
            <a:endParaRPr lang="en-US" dirty="0">
              <a:latin typeface="Bookman Old Style" panose="02050604050505020204" pitchFamily="18" charset="0"/>
            </a:endParaRPr>
          </a:p>
        </p:txBody>
      </p:sp>
    </p:spTree>
    <p:extLst>
      <p:ext uri="{BB962C8B-B14F-4D97-AF65-F5344CB8AC3E}">
        <p14:creationId xmlns:p14="http://schemas.microsoft.com/office/powerpoint/2010/main" val="81550210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DAF05DE-C260-DC24-1662-C91FC76F080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DECD988-E1D9-44C2-7875-A0238BD319B0}"/>
              </a:ext>
            </a:extLst>
          </p:cNvPr>
          <p:cNvSpPr>
            <a:spLocks noGrp="1"/>
          </p:cNvSpPr>
          <p:nvPr>
            <p:ph type="title"/>
          </p:nvPr>
        </p:nvSpPr>
        <p:spPr/>
        <p:txBody>
          <a:bodyPr/>
          <a:lstStyle/>
          <a:p>
            <a:r>
              <a:rPr lang="en-US" sz="4400" b="1" dirty="0">
                <a:effectLst/>
                <a:latin typeface="Bookman Old Style" panose="02050604050505020204" pitchFamily="18" charset="0"/>
                <a:ea typeface="Aptos" panose="020B0004020202020204" pitchFamily="34" charset="0"/>
                <a:cs typeface="Times New Roman" panose="02020603050405020304" pitchFamily="18" charset="0"/>
              </a:rPr>
              <a:t>Clients Disagree</a:t>
            </a:r>
            <a:endParaRPr lang="en-US" b="1" dirty="0">
              <a:latin typeface="Bookman Old Style" panose="02050604050505020204" pitchFamily="18" charset="0"/>
            </a:endParaRPr>
          </a:p>
        </p:txBody>
      </p:sp>
      <p:sp>
        <p:nvSpPr>
          <p:cNvPr id="3" name="Content Placeholder 2">
            <a:extLst>
              <a:ext uri="{FF2B5EF4-FFF2-40B4-BE49-F238E27FC236}">
                <a16:creationId xmlns:a16="http://schemas.microsoft.com/office/drawing/2014/main" id="{8A3BA92A-226D-4E08-5719-4217CCACE3D7}"/>
              </a:ext>
            </a:extLst>
          </p:cNvPr>
          <p:cNvSpPr>
            <a:spLocks noGrp="1"/>
          </p:cNvSpPr>
          <p:nvPr>
            <p:ph idx="1"/>
          </p:nvPr>
        </p:nvSpPr>
        <p:spPr>
          <a:xfrm>
            <a:off x="1295401" y="2953062"/>
            <a:ext cx="9601196" cy="2922806"/>
          </a:xfrm>
        </p:spPr>
        <p:txBody>
          <a:bodyPr/>
          <a:lstStyle/>
          <a:p>
            <a:pPr marL="342900" marR="0" lvl="0" indent="-342900" algn="just">
              <a:lnSpc>
                <a:spcPct val="115000"/>
              </a:lnSpc>
              <a:buFont typeface="Wingdings" panose="05000000000000000000" pitchFamily="2" charset="2"/>
              <a:buChar char=""/>
              <a:tabLst>
                <a:tab pos="457200" algn="l"/>
              </a:tabLst>
            </a:pPr>
            <a:r>
              <a:rPr lang="en-US" sz="1800" kern="100" dirty="0">
                <a:effectLst/>
                <a:latin typeface="Bookman Old Style" panose="02050604050505020204" pitchFamily="18" charset="0"/>
                <a:ea typeface="Aptos" panose="020B0004020202020204" pitchFamily="34" charset="0"/>
                <a:cs typeface="Times New Roman" panose="02020603050405020304" pitchFamily="18" charset="0"/>
              </a:rPr>
              <a:t> If both clients are stuck in a pattern of negative interaction, one may also propose the do-something-different task. Here, too, the clients themselves decide what they will do differently in the upcoming period. What they do is immaterial, the purpose it to break a fixed pattern. </a:t>
            </a:r>
            <a:endParaRPr lang="en-US" sz="1800" kern="100" dirty="0">
              <a:latin typeface="Aptos" panose="020B0004020202020204" pitchFamily="34" charset="0"/>
              <a:ea typeface="Aptos" panose="020B0004020202020204" pitchFamily="34" charset="0"/>
              <a:cs typeface="Times New Roman" panose="02020603050405020304" pitchFamily="18" charset="0"/>
            </a:endParaRPr>
          </a:p>
          <a:p>
            <a:pPr marL="342900" marR="0" lvl="0" indent="-342900" algn="just">
              <a:lnSpc>
                <a:spcPct val="115000"/>
              </a:lnSpc>
              <a:buFont typeface="Wingdings" panose="05000000000000000000" pitchFamily="2" charset="2"/>
              <a:buChar char=""/>
              <a:tabLst>
                <a:tab pos="457200" algn="l"/>
              </a:tabLst>
            </a:pPr>
            <a:r>
              <a:rPr lang="en-US" sz="1800" kern="100" dirty="0">
                <a:effectLst/>
                <a:latin typeface="Bookman Old Style" panose="02050604050505020204" pitchFamily="18" charset="0"/>
                <a:ea typeface="Aptos" panose="020B0004020202020204" pitchFamily="34" charset="0"/>
                <a:cs typeface="Times New Roman" panose="02020603050405020304" pitchFamily="18" charset="0"/>
              </a:rPr>
              <a:t>Prediction task: every day, clients predict what the following day will look like. This task is intended to supply information about what works. Afterward, the clients examine whether the prediction has come true and what contributed to this. </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algn="just"/>
            <a:endParaRPr lang="en-US" dirty="0">
              <a:latin typeface="Bookman Old Style" panose="02050604050505020204" pitchFamily="18" charset="0"/>
            </a:endParaRPr>
          </a:p>
        </p:txBody>
      </p:sp>
    </p:spTree>
    <p:extLst>
      <p:ext uri="{BB962C8B-B14F-4D97-AF65-F5344CB8AC3E}">
        <p14:creationId xmlns:p14="http://schemas.microsoft.com/office/powerpoint/2010/main" val="103088275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1F5F96E-76F8-FD64-D73B-C854BF17B00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E61065C-0633-F9FA-5E39-8DE2885BF921}"/>
              </a:ext>
            </a:extLst>
          </p:cNvPr>
          <p:cNvSpPr>
            <a:spLocks noGrp="1"/>
          </p:cNvSpPr>
          <p:nvPr>
            <p:ph type="title"/>
          </p:nvPr>
        </p:nvSpPr>
        <p:spPr/>
        <p:txBody>
          <a:bodyPr/>
          <a:lstStyle/>
          <a:p>
            <a:r>
              <a:rPr lang="en-US" sz="4400" b="1" dirty="0">
                <a:effectLst/>
                <a:latin typeface="Bookman Old Style" panose="02050604050505020204" pitchFamily="18" charset="0"/>
                <a:ea typeface="Aptos" panose="020B0004020202020204" pitchFamily="34" charset="0"/>
                <a:cs typeface="Times New Roman" panose="02020603050405020304" pitchFamily="18" charset="0"/>
              </a:rPr>
              <a:t>Clients Disagree</a:t>
            </a:r>
            <a:endParaRPr lang="en-US" b="1" dirty="0">
              <a:latin typeface="Bookman Old Style" panose="02050604050505020204" pitchFamily="18" charset="0"/>
            </a:endParaRPr>
          </a:p>
        </p:txBody>
      </p:sp>
      <p:sp>
        <p:nvSpPr>
          <p:cNvPr id="3" name="Content Placeholder 2">
            <a:extLst>
              <a:ext uri="{FF2B5EF4-FFF2-40B4-BE49-F238E27FC236}">
                <a16:creationId xmlns:a16="http://schemas.microsoft.com/office/drawing/2014/main" id="{4F957A22-D693-0B62-B08D-81F22C7B2D8F}"/>
              </a:ext>
            </a:extLst>
          </p:cNvPr>
          <p:cNvSpPr>
            <a:spLocks noGrp="1"/>
          </p:cNvSpPr>
          <p:nvPr>
            <p:ph idx="1"/>
          </p:nvPr>
        </p:nvSpPr>
        <p:spPr>
          <a:xfrm>
            <a:off x="1295401" y="3429000"/>
            <a:ext cx="9601196" cy="2446868"/>
          </a:xfrm>
        </p:spPr>
        <p:txBody>
          <a:bodyPr/>
          <a:lstStyle/>
          <a:p>
            <a:pPr algn="just"/>
            <a:r>
              <a:rPr lang="en-US" sz="1800" kern="100" dirty="0">
                <a:effectLst/>
                <a:latin typeface="Bookman Old Style" panose="02050604050505020204" pitchFamily="18" charset="0"/>
                <a:ea typeface="Aptos" panose="020B0004020202020204" pitchFamily="34" charset="0"/>
                <a:cs typeface="Times New Roman" panose="02020603050405020304" pitchFamily="18" charset="0"/>
              </a:rPr>
              <a:t>It is important to distinguish between behavioral tasks for customers and observational tasks for complainants. </a:t>
            </a:r>
          </a:p>
          <a:p>
            <a:pPr algn="just"/>
            <a:r>
              <a:rPr lang="en-US" sz="1800" kern="100" dirty="0">
                <a:effectLst/>
                <a:latin typeface="Bookman Old Style" panose="02050604050505020204" pitchFamily="18" charset="0"/>
                <a:ea typeface="Aptos" panose="020B0004020202020204" pitchFamily="34" charset="0"/>
                <a:cs typeface="Times New Roman" panose="02020603050405020304" pitchFamily="18" charset="0"/>
              </a:rPr>
              <a:t>The do-something-different task is behavioral; the prediction task is observational. </a:t>
            </a:r>
          </a:p>
          <a:p>
            <a:pPr algn="just"/>
            <a:r>
              <a:rPr lang="en-US" sz="1800" kern="100" dirty="0">
                <a:effectLst/>
                <a:latin typeface="Bookman Old Style" panose="02050604050505020204" pitchFamily="18" charset="0"/>
                <a:ea typeface="Aptos" panose="020B0004020202020204" pitchFamily="34" charset="0"/>
                <a:cs typeface="Times New Roman" panose="02020603050405020304" pitchFamily="18" charset="0"/>
              </a:rPr>
              <a:t>In observational tasks, the complainant does not have to change their behavior yet. </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algn="just"/>
            <a:endParaRPr lang="en-US" dirty="0">
              <a:latin typeface="Bookman Old Style" panose="02050604050505020204" pitchFamily="18" charset="0"/>
            </a:endParaRPr>
          </a:p>
        </p:txBody>
      </p:sp>
    </p:spTree>
    <p:extLst>
      <p:ext uri="{BB962C8B-B14F-4D97-AF65-F5344CB8AC3E}">
        <p14:creationId xmlns:p14="http://schemas.microsoft.com/office/powerpoint/2010/main" val="98424585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4EA5D75-B8AB-E14A-9AFA-1CBD24BBC6D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BA677F6-B01F-6777-50C4-653B12CE669B}"/>
              </a:ext>
            </a:extLst>
          </p:cNvPr>
          <p:cNvSpPr>
            <a:spLocks noGrp="1"/>
          </p:cNvSpPr>
          <p:nvPr>
            <p:ph type="title"/>
          </p:nvPr>
        </p:nvSpPr>
        <p:spPr/>
        <p:txBody>
          <a:bodyPr/>
          <a:lstStyle/>
          <a:p>
            <a:r>
              <a:rPr lang="en-US" sz="4400" b="1" kern="100" dirty="0">
                <a:effectLst/>
                <a:latin typeface="Bookman Old Style" panose="02050604050505020204" pitchFamily="18" charset="0"/>
                <a:ea typeface="Aptos" panose="020B0004020202020204" pitchFamily="34" charset="0"/>
                <a:cs typeface="Times New Roman" panose="02020603050405020304" pitchFamily="18" charset="0"/>
              </a:rPr>
              <a:t>“Things are the same”</a:t>
            </a:r>
            <a:endParaRPr lang="en-US" dirty="0">
              <a:latin typeface="Bookman Old Style" panose="02050604050505020204" pitchFamily="18" charset="0"/>
            </a:endParaRPr>
          </a:p>
        </p:txBody>
      </p:sp>
      <p:sp>
        <p:nvSpPr>
          <p:cNvPr id="3" name="Content Placeholder 2">
            <a:extLst>
              <a:ext uri="{FF2B5EF4-FFF2-40B4-BE49-F238E27FC236}">
                <a16:creationId xmlns:a16="http://schemas.microsoft.com/office/drawing/2014/main" id="{3A732A15-4EEF-6730-BD3A-4205E79F6CED}"/>
              </a:ext>
            </a:extLst>
          </p:cNvPr>
          <p:cNvSpPr>
            <a:spLocks noGrp="1"/>
          </p:cNvSpPr>
          <p:nvPr>
            <p:ph idx="1"/>
          </p:nvPr>
        </p:nvSpPr>
        <p:spPr>
          <a:xfrm>
            <a:off x="1295401" y="2998032"/>
            <a:ext cx="9601196" cy="2877835"/>
          </a:xfrm>
        </p:spPr>
        <p:txBody>
          <a:bodyPr/>
          <a:lstStyle/>
          <a:p>
            <a:pPr algn="just"/>
            <a:r>
              <a:rPr lang="en-US" sz="1800" b="1" kern="100" dirty="0">
                <a:effectLst/>
                <a:latin typeface="Bookman Old Style" panose="02050604050505020204" pitchFamily="18" charset="0"/>
                <a:ea typeface="Aptos" panose="020B0004020202020204" pitchFamily="34" charset="0"/>
                <a:cs typeface="Times New Roman" panose="02020603050405020304" pitchFamily="18" charset="0"/>
              </a:rPr>
              <a:t>“Things are the same” </a:t>
            </a:r>
            <a:r>
              <a:rPr lang="en-US" sz="1800" kern="100" dirty="0">
                <a:effectLst/>
                <a:latin typeface="Bookman Old Style" panose="02050604050505020204" pitchFamily="18" charset="0"/>
                <a:ea typeface="Aptos" panose="020B0004020202020204" pitchFamily="34" charset="0"/>
                <a:cs typeface="Times New Roman" panose="02020603050405020304" pitchFamily="18" charset="0"/>
              </a:rPr>
              <a:t>– The client may feel that nothing about the situation has changed. Questions seeking exceptions may result in the client insisting there are none. It is useful to find out when small improvements in the situation have been noticeable, nonetheless. The client can use every exception that is found to create solutions by making that exception happen again or more often. </a:t>
            </a:r>
          </a:p>
          <a:p>
            <a:pPr algn="just"/>
            <a:r>
              <a:rPr lang="en-US" sz="1800" kern="100" dirty="0">
                <a:effectLst/>
                <a:latin typeface="Bookman Old Style" panose="02050604050505020204" pitchFamily="18" charset="0"/>
                <a:ea typeface="Aptos" panose="020B0004020202020204" pitchFamily="34" charset="0"/>
                <a:cs typeface="Times New Roman" panose="02020603050405020304" pitchFamily="18" charset="0"/>
              </a:rPr>
              <a:t>Sometimes, </a:t>
            </a:r>
            <a:r>
              <a:rPr lang="en-US" sz="1800" b="1" i="1" kern="100" dirty="0">
                <a:effectLst/>
                <a:latin typeface="Bookman Old Style" panose="02050604050505020204" pitchFamily="18" charset="0"/>
                <a:ea typeface="Aptos" panose="020B0004020202020204" pitchFamily="34" charset="0"/>
                <a:cs typeface="Times New Roman" panose="02020603050405020304" pitchFamily="18" charset="0"/>
              </a:rPr>
              <a:t>remaining stable </a:t>
            </a:r>
            <a:r>
              <a:rPr lang="en-US" sz="1800" kern="100" dirty="0">
                <a:effectLst/>
                <a:latin typeface="Bookman Old Style" panose="02050604050505020204" pitchFamily="18" charset="0"/>
                <a:ea typeface="Aptos" panose="020B0004020202020204" pitchFamily="34" charset="0"/>
                <a:cs typeface="Times New Roman" panose="02020603050405020304" pitchFamily="18" charset="0"/>
              </a:rPr>
              <a:t>is a great result in itself; progress is not always attainable. (Compound Effect). Some solution-focused questions for clients who report that things are the same are: </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algn="just"/>
            <a:endParaRPr lang="en-US" dirty="0">
              <a:latin typeface="Bookman Old Style" panose="02050604050505020204" pitchFamily="18" charset="0"/>
            </a:endParaRPr>
          </a:p>
        </p:txBody>
      </p:sp>
    </p:spTree>
    <p:extLst>
      <p:ext uri="{BB962C8B-B14F-4D97-AF65-F5344CB8AC3E}">
        <p14:creationId xmlns:p14="http://schemas.microsoft.com/office/powerpoint/2010/main" val="267447572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D1B81F6-B252-15F5-8BCF-5434DBB8F41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5FB1F5D-5C6A-2426-D250-13D394D1E6E6}"/>
              </a:ext>
            </a:extLst>
          </p:cNvPr>
          <p:cNvSpPr>
            <a:spLocks noGrp="1"/>
          </p:cNvSpPr>
          <p:nvPr>
            <p:ph type="title"/>
          </p:nvPr>
        </p:nvSpPr>
        <p:spPr/>
        <p:txBody>
          <a:bodyPr/>
          <a:lstStyle/>
          <a:p>
            <a:r>
              <a:rPr lang="en-US" sz="4400" b="1" kern="100" dirty="0">
                <a:effectLst/>
                <a:latin typeface="Bookman Old Style" panose="02050604050505020204" pitchFamily="18" charset="0"/>
                <a:ea typeface="Aptos" panose="020B0004020202020204" pitchFamily="34" charset="0"/>
                <a:cs typeface="Times New Roman" panose="02020603050405020304" pitchFamily="18" charset="0"/>
              </a:rPr>
              <a:t>“Things are the same”</a:t>
            </a:r>
            <a:endParaRPr lang="en-US" dirty="0">
              <a:latin typeface="Bookman Old Style" panose="02050604050505020204" pitchFamily="18" charset="0"/>
            </a:endParaRPr>
          </a:p>
        </p:txBody>
      </p:sp>
      <p:sp>
        <p:nvSpPr>
          <p:cNvPr id="3" name="Content Placeholder 2">
            <a:extLst>
              <a:ext uri="{FF2B5EF4-FFF2-40B4-BE49-F238E27FC236}">
                <a16:creationId xmlns:a16="http://schemas.microsoft.com/office/drawing/2014/main" id="{C0F0C99A-3B9A-593B-11BE-8D236F1DCFD6}"/>
              </a:ext>
            </a:extLst>
          </p:cNvPr>
          <p:cNvSpPr>
            <a:spLocks noGrp="1"/>
          </p:cNvSpPr>
          <p:nvPr>
            <p:ph idx="1"/>
          </p:nvPr>
        </p:nvSpPr>
        <p:spPr>
          <a:xfrm>
            <a:off x="1295401" y="2728210"/>
            <a:ext cx="9601196" cy="3147658"/>
          </a:xfrm>
        </p:spPr>
        <p:txBody>
          <a:bodyPr>
            <a:normAutofit fontScale="92500"/>
          </a:bodyPr>
          <a:lstStyle/>
          <a:p>
            <a:pPr marR="0" lvl="1" algn="just">
              <a:lnSpc>
                <a:spcPct val="115000"/>
              </a:lnSpc>
              <a:buFont typeface="Wingdings" panose="05000000000000000000" pitchFamily="2" charset="2"/>
              <a:buChar char="§"/>
            </a:pPr>
            <a:r>
              <a:rPr lang="en-US" sz="1800" kern="100" dirty="0">
                <a:effectLst/>
                <a:latin typeface="Bookman Old Style" panose="02050604050505020204" pitchFamily="18" charset="0"/>
                <a:ea typeface="Aptos" panose="020B0004020202020204" pitchFamily="34" charset="0"/>
                <a:cs typeface="Times New Roman" panose="02020603050405020304" pitchFamily="18" charset="0"/>
              </a:rPr>
              <a:t>How did you remain stable? </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R="0" lvl="1" algn="just">
              <a:lnSpc>
                <a:spcPct val="115000"/>
              </a:lnSpc>
              <a:buFont typeface="Wingdings" panose="05000000000000000000" pitchFamily="2" charset="2"/>
              <a:buChar char="§"/>
            </a:pPr>
            <a:r>
              <a:rPr lang="en-US" sz="1800" kern="100" dirty="0">
                <a:effectLst/>
                <a:latin typeface="Bookman Old Style" panose="02050604050505020204" pitchFamily="18" charset="0"/>
                <a:ea typeface="Aptos" panose="020B0004020202020204" pitchFamily="34" charset="0"/>
                <a:cs typeface="Times New Roman" panose="02020603050405020304" pitchFamily="18" charset="0"/>
              </a:rPr>
              <a:t>Suppose I were to ask someone who knows you well what is going a little better. What would they say?</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R="0" lvl="1" algn="just">
              <a:lnSpc>
                <a:spcPct val="115000"/>
              </a:lnSpc>
              <a:buFont typeface="Wingdings" panose="05000000000000000000" pitchFamily="2" charset="2"/>
              <a:buChar char="§"/>
            </a:pPr>
            <a:r>
              <a:rPr lang="en-US" sz="1800" kern="100" dirty="0">
                <a:effectLst/>
                <a:latin typeface="Bookman Old Style" panose="02050604050505020204" pitchFamily="18" charset="0"/>
                <a:ea typeface="Aptos" panose="020B0004020202020204" pitchFamily="34" charset="0"/>
                <a:cs typeface="Times New Roman" panose="02020603050405020304" pitchFamily="18" charset="0"/>
              </a:rPr>
              <a:t>On a scale from 10-0, how would you rate your current situation?</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R="0" lvl="1" algn="just">
              <a:lnSpc>
                <a:spcPct val="115000"/>
              </a:lnSpc>
              <a:buFont typeface="Wingdings" panose="05000000000000000000" pitchFamily="2" charset="2"/>
              <a:buChar char="§"/>
            </a:pPr>
            <a:r>
              <a:rPr lang="en-US" sz="1800" kern="100" dirty="0">
                <a:effectLst/>
                <a:latin typeface="Bookman Old Style" panose="02050604050505020204" pitchFamily="18" charset="0"/>
                <a:ea typeface="Aptos" panose="020B0004020202020204" pitchFamily="34" charset="0"/>
                <a:cs typeface="Times New Roman" panose="02020603050405020304" pitchFamily="18" charset="0"/>
              </a:rPr>
              <a:t>What is needed for you to maintain that rating in the time to come? </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R="0" lvl="1" algn="just">
              <a:lnSpc>
                <a:spcPct val="115000"/>
              </a:lnSpc>
              <a:buFont typeface="Wingdings" panose="05000000000000000000" pitchFamily="2" charset="2"/>
              <a:buChar char="§"/>
            </a:pPr>
            <a:r>
              <a:rPr lang="en-US" sz="1800" kern="100" dirty="0">
                <a:effectLst/>
                <a:latin typeface="Bookman Old Style" panose="02050604050505020204" pitchFamily="18" charset="0"/>
                <a:ea typeface="Aptos" panose="020B0004020202020204" pitchFamily="34" charset="0"/>
                <a:cs typeface="Times New Roman" panose="02020603050405020304" pitchFamily="18" charset="0"/>
              </a:rPr>
              <a:t>Who among the most important people in your life is most worried about you?</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R="0" lvl="1" algn="just">
              <a:lnSpc>
                <a:spcPct val="115000"/>
              </a:lnSpc>
              <a:spcAft>
                <a:spcPts val="800"/>
              </a:spcAft>
              <a:buFont typeface="Wingdings" panose="05000000000000000000" pitchFamily="2" charset="2"/>
              <a:buChar char="§"/>
            </a:pPr>
            <a:r>
              <a:rPr lang="en-US" sz="1800" kern="100" dirty="0">
                <a:effectLst/>
                <a:latin typeface="Bookman Old Style" panose="02050604050505020204" pitchFamily="18" charset="0"/>
                <a:ea typeface="Aptos" panose="020B0004020202020204" pitchFamily="34" charset="0"/>
                <a:cs typeface="Times New Roman" panose="02020603050405020304" pitchFamily="18" charset="0"/>
              </a:rPr>
              <a:t>On a scale of 10-0, how worried is that person?</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algn="just"/>
            <a:endParaRPr lang="en-US" dirty="0">
              <a:latin typeface="Bookman Old Style" panose="02050604050505020204" pitchFamily="18" charset="0"/>
            </a:endParaRPr>
          </a:p>
        </p:txBody>
      </p:sp>
    </p:spTree>
    <p:extLst>
      <p:ext uri="{BB962C8B-B14F-4D97-AF65-F5344CB8AC3E}">
        <p14:creationId xmlns:p14="http://schemas.microsoft.com/office/powerpoint/2010/main" val="67526397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787376B-AF05-29FE-F614-20775A63526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260B680-2D5E-F4F8-C2AB-27DD522EC28E}"/>
              </a:ext>
            </a:extLst>
          </p:cNvPr>
          <p:cNvSpPr>
            <a:spLocks noGrp="1"/>
          </p:cNvSpPr>
          <p:nvPr>
            <p:ph type="title"/>
          </p:nvPr>
        </p:nvSpPr>
        <p:spPr/>
        <p:txBody>
          <a:bodyPr/>
          <a:lstStyle/>
          <a:p>
            <a:r>
              <a:rPr lang="en-US" sz="4400" b="1" kern="100" dirty="0">
                <a:effectLst/>
                <a:latin typeface="Bookman Old Style" panose="02050604050505020204" pitchFamily="18" charset="0"/>
                <a:ea typeface="Aptos" panose="020B0004020202020204" pitchFamily="34" charset="0"/>
                <a:cs typeface="Times New Roman" panose="02020603050405020304" pitchFamily="18" charset="0"/>
              </a:rPr>
              <a:t>“Things are going worse”</a:t>
            </a:r>
            <a:endParaRPr lang="en-US" dirty="0">
              <a:latin typeface="Bookman Old Style" panose="02050604050505020204" pitchFamily="18" charset="0"/>
            </a:endParaRPr>
          </a:p>
        </p:txBody>
      </p:sp>
      <p:sp>
        <p:nvSpPr>
          <p:cNvPr id="3" name="Content Placeholder 2">
            <a:extLst>
              <a:ext uri="{FF2B5EF4-FFF2-40B4-BE49-F238E27FC236}">
                <a16:creationId xmlns:a16="http://schemas.microsoft.com/office/drawing/2014/main" id="{7F90BCB6-31D0-9479-C798-099270ED68DE}"/>
              </a:ext>
            </a:extLst>
          </p:cNvPr>
          <p:cNvSpPr>
            <a:spLocks noGrp="1"/>
          </p:cNvSpPr>
          <p:nvPr>
            <p:ph idx="1"/>
          </p:nvPr>
        </p:nvSpPr>
        <p:spPr>
          <a:xfrm>
            <a:off x="1295401" y="2743200"/>
            <a:ext cx="9601196" cy="3132668"/>
          </a:xfrm>
        </p:spPr>
        <p:txBody>
          <a:bodyPr>
            <a:normAutofit lnSpcReduction="10000"/>
          </a:bodyPr>
          <a:lstStyle/>
          <a:p>
            <a:pPr algn="just"/>
            <a:r>
              <a:rPr lang="en-US" sz="1800" b="1" kern="100" dirty="0">
                <a:effectLst/>
                <a:latin typeface="Bookman Old Style" panose="02050604050505020204" pitchFamily="18" charset="0"/>
                <a:ea typeface="Aptos" panose="020B0004020202020204" pitchFamily="34" charset="0"/>
                <a:cs typeface="Times New Roman" panose="02020603050405020304" pitchFamily="18" charset="0"/>
              </a:rPr>
              <a:t>“Things are going worse” </a:t>
            </a:r>
            <a:r>
              <a:rPr lang="en-US" sz="1800" kern="100" dirty="0">
                <a:effectLst/>
                <a:latin typeface="Bookman Old Style" panose="02050604050505020204" pitchFamily="18" charset="0"/>
                <a:ea typeface="Aptos" panose="020B0004020202020204" pitchFamily="34" charset="0"/>
                <a:cs typeface="Times New Roman" panose="02020603050405020304" pitchFamily="18" charset="0"/>
              </a:rPr>
              <a:t>– The client who says things are going worse often has a long history of failure or has contended with big problems for years. If the professional is too optimistic, he or she will usually be unable to help that client. The client often needs a lot of space to tell the story of the problem, including any negative experiences with previous professionals.</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R="0" lvl="1" algn="just">
              <a:lnSpc>
                <a:spcPct val="115000"/>
              </a:lnSpc>
              <a:buFont typeface="Wingdings" panose="05000000000000000000" pitchFamily="2" charset="2"/>
              <a:buChar char="§"/>
            </a:pPr>
            <a:r>
              <a:rPr lang="en-US" sz="1800" kern="100" dirty="0">
                <a:effectLst/>
                <a:latin typeface="Bookman Old Style" panose="02050604050505020204" pitchFamily="18" charset="0"/>
                <a:ea typeface="Aptos" panose="020B0004020202020204" pitchFamily="34" charset="0"/>
                <a:cs typeface="Times New Roman" panose="02020603050405020304" pitchFamily="18" charset="0"/>
              </a:rPr>
              <a:t>How do you manage to go on under these circumstances?</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R="0" lvl="1" algn="just">
              <a:lnSpc>
                <a:spcPct val="115000"/>
              </a:lnSpc>
              <a:buFont typeface="Wingdings" panose="05000000000000000000" pitchFamily="2" charset="2"/>
              <a:buChar char="§"/>
            </a:pPr>
            <a:r>
              <a:rPr lang="en-US" sz="1800" kern="100" dirty="0">
                <a:effectLst/>
                <a:latin typeface="Bookman Old Style" panose="02050604050505020204" pitchFamily="18" charset="0"/>
                <a:ea typeface="Aptos" panose="020B0004020202020204" pitchFamily="34" charset="0"/>
                <a:cs typeface="Times New Roman" panose="02020603050405020304" pitchFamily="18" charset="0"/>
              </a:rPr>
              <a:t>How come you haven’t given up by now?</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R="0" lvl="1" algn="just">
              <a:lnSpc>
                <a:spcPct val="115000"/>
              </a:lnSpc>
              <a:buFont typeface="Wingdings" panose="05000000000000000000" pitchFamily="2" charset="2"/>
              <a:buChar char="§"/>
            </a:pPr>
            <a:r>
              <a:rPr lang="en-US" sz="1800" kern="100" dirty="0">
                <a:effectLst/>
                <a:latin typeface="Bookman Old Style" panose="02050604050505020204" pitchFamily="18" charset="0"/>
                <a:ea typeface="Aptos" panose="020B0004020202020204" pitchFamily="34" charset="0"/>
                <a:cs typeface="Times New Roman" panose="02020603050405020304" pitchFamily="18" charset="0"/>
              </a:rPr>
              <a:t>In what way are things worse? What, specifically is difficult or uncomfortable right now? </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algn="just"/>
            <a:endParaRPr lang="en-US" dirty="0">
              <a:latin typeface="Bookman Old Style" panose="02050604050505020204" pitchFamily="18" charset="0"/>
            </a:endParaRPr>
          </a:p>
        </p:txBody>
      </p:sp>
    </p:spTree>
    <p:extLst>
      <p:ext uri="{BB962C8B-B14F-4D97-AF65-F5344CB8AC3E}">
        <p14:creationId xmlns:p14="http://schemas.microsoft.com/office/powerpoint/2010/main" val="162502067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AD7D95D-67CA-2A25-6D61-590531929F6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5DB32C9-7BE3-EB44-0EBF-9CE88EB93038}"/>
              </a:ext>
            </a:extLst>
          </p:cNvPr>
          <p:cNvSpPr>
            <a:spLocks noGrp="1"/>
          </p:cNvSpPr>
          <p:nvPr>
            <p:ph type="title"/>
          </p:nvPr>
        </p:nvSpPr>
        <p:spPr/>
        <p:txBody>
          <a:bodyPr>
            <a:normAutofit fontScale="90000"/>
          </a:bodyPr>
          <a:lstStyle/>
          <a:p>
            <a:r>
              <a:rPr lang="en-US" b="1" dirty="0">
                <a:latin typeface="Bookman Old Style" panose="02050604050505020204" pitchFamily="18" charset="0"/>
              </a:rPr>
              <a:t>Solution-Focused Coaching Tips for </a:t>
            </a:r>
            <a:r>
              <a:rPr lang="en-US" b="1" i="1" dirty="0">
                <a:latin typeface="Bookman Old Style" panose="02050604050505020204" pitchFamily="18" charset="0"/>
              </a:rPr>
              <a:t>Continuing</a:t>
            </a:r>
            <a:r>
              <a:rPr lang="en-US" b="1" dirty="0">
                <a:latin typeface="Bookman Old Style" panose="02050604050505020204" pitchFamily="18" charset="0"/>
              </a:rPr>
              <a:t> and </a:t>
            </a:r>
            <a:r>
              <a:rPr lang="en-US" b="1" i="1" dirty="0">
                <a:latin typeface="Bookman Old Style" panose="02050604050505020204" pitchFamily="18" charset="0"/>
              </a:rPr>
              <a:t>Ending</a:t>
            </a:r>
          </a:p>
        </p:txBody>
      </p:sp>
      <p:sp>
        <p:nvSpPr>
          <p:cNvPr id="3" name="Content Placeholder 2">
            <a:extLst>
              <a:ext uri="{FF2B5EF4-FFF2-40B4-BE49-F238E27FC236}">
                <a16:creationId xmlns:a16="http://schemas.microsoft.com/office/drawing/2014/main" id="{3CAB25C5-E0A0-A76B-3A18-30BFB5EDC8CE}"/>
              </a:ext>
            </a:extLst>
          </p:cNvPr>
          <p:cNvSpPr>
            <a:spLocks noGrp="1"/>
          </p:cNvSpPr>
          <p:nvPr>
            <p:ph idx="1"/>
          </p:nvPr>
        </p:nvSpPr>
        <p:spPr/>
        <p:txBody>
          <a:bodyPr>
            <a:normAutofit/>
          </a:bodyPr>
          <a:lstStyle/>
          <a:p>
            <a:pPr algn="just">
              <a:buFont typeface="Wingdings" panose="05000000000000000000" pitchFamily="2" charset="2"/>
              <a:buChar char="§"/>
            </a:pPr>
            <a:r>
              <a:rPr lang="en-US" sz="1800" kern="100" dirty="0">
                <a:latin typeface="Bookman Old Style" panose="02050604050505020204" pitchFamily="18" charset="0"/>
                <a:ea typeface="Aptos" panose="020B0004020202020204" pitchFamily="34" charset="0"/>
                <a:cs typeface="Times New Roman" panose="02020603050405020304" pitchFamily="18" charset="0"/>
              </a:rPr>
              <a:t>A coach first needs to </a:t>
            </a:r>
            <a:r>
              <a:rPr lang="en-US" sz="1800" kern="100" dirty="0">
                <a:effectLst/>
                <a:latin typeface="Bookman Old Style" panose="02050604050505020204" pitchFamily="18" charset="0"/>
                <a:ea typeface="Aptos" panose="020B0004020202020204" pitchFamily="34" charset="0"/>
                <a:cs typeface="Times New Roman" panose="02020603050405020304" pitchFamily="18" charset="0"/>
              </a:rPr>
              <a:t>create an environment of cooperation, and a relationship based on trust and mutual respect.  </a:t>
            </a:r>
          </a:p>
          <a:p>
            <a:pPr algn="just">
              <a:buFont typeface="Wingdings" panose="05000000000000000000" pitchFamily="2" charset="2"/>
              <a:buChar char="§"/>
            </a:pPr>
            <a:r>
              <a:rPr lang="en-US" sz="1800" kern="100" dirty="0" err="1">
                <a:effectLst/>
                <a:latin typeface="Bookman Old Style" panose="02050604050505020204" pitchFamily="18" charset="0"/>
                <a:ea typeface="Aptos" panose="020B0004020202020204" pitchFamily="34" charset="0"/>
                <a:cs typeface="Times New Roman" panose="02020603050405020304" pitchFamily="18" charset="0"/>
              </a:rPr>
              <a:t>DeShazer</a:t>
            </a:r>
            <a:r>
              <a:rPr lang="en-US" sz="1800" kern="100" dirty="0">
                <a:effectLst/>
                <a:latin typeface="Bookman Old Style" panose="02050604050505020204" pitchFamily="18" charset="0"/>
                <a:ea typeface="Aptos" panose="020B0004020202020204" pitchFamily="34" charset="0"/>
                <a:cs typeface="Times New Roman" panose="02020603050405020304" pitchFamily="18" charset="0"/>
              </a:rPr>
              <a:t> viewed Solution-Focused interviewing as “a tap on the shoulder”. The solution-focused professional does not need to push or pull but stands one step behind the client and looks in the same direction towards the client’s preferred alternative future. This stance is also called leading “from one step behind”. </a:t>
            </a:r>
          </a:p>
          <a:p>
            <a:pPr algn="just">
              <a:buFont typeface="Wingdings" panose="05000000000000000000" pitchFamily="2" charset="2"/>
              <a:buChar char="§"/>
            </a:pPr>
            <a:r>
              <a:rPr lang="en-US" sz="1800" kern="100" dirty="0">
                <a:effectLst/>
                <a:latin typeface="Bookman Old Style" panose="02050604050505020204" pitchFamily="18" charset="0"/>
                <a:ea typeface="Aptos" panose="020B0004020202020204" pitchFamily="34" charset="0"/>
                <a:cs typeface="Times New Roman" panose="02020603050405020304" pitchFamily="18" charset="0"/>
              </a:rPr>
              <a:t>Solution-focused questions are the tap on the shoulder. The Solution-focused stance is also referred to as the stance of not knowing. SFI focuses on </a:t>
            </a:r>
            <a:r>
              <a:rPr lang="en-US" sz="1800" b="1" i="1" kern="100" dirty="0">
                <a:effectLst/>
                <a:latin typeface="Bookman Old Style" panose="02050604050505020204" pitchFamily="18" charset="0"/>
                <a:ea typeface="Aptos" panose="020B0004020202020204" pitchFamily="34" charset="0"/>
                <a:cs typeface="Times New Roman" panose="02020603050405020304" pitchFamily="18" charset="0"/>
              </a:rPr>
              <a:t>asking the client…</a:t>
            </a:r>
          </a:p>
          <a:p>
            <a:pPr algn="just">
              <a:buFont typeface="Wingdings" panose="05000000000000000000" pitchFamily="2" charset="2"/>
              <a:buChar char="§"/>
            </a:pPr>
            <a:r>
              <a:rPr lang="en-US" sz="1800" b="1" i="1" kern="100" dirty="0">
                <a:latin typeface="Bookman Old Style" panose="02050604050505020204" pitchFamily="18" charset="0"/>
                <a:ea typeface="Aptos" panose="020B0004020202020204" pitchFamily="34" charset="0"/>
                <a:cs typeface="Times New Roman" panose="02020603050405020304" pitchFamily="18" charset="0"/>
              </a:rPr>
              <a:t>…</a:t>
            </a:r>
            <a:r>
              <a:rPr lang="en-US" sz="1800" kern="100" dirty="0">
                <a:latin typeface="Bookman Old Style" panose="02050604050505020204" pitchFamily="18" charset="0"/>
                <a:ea typeface="Aptos" panose="020B0004020202020204" pitchFamily="34" charset="0"/>
                <a:cs typeface="Times New Roman" panose="02020603050405020304" pitchFamily="18" charset="0"/>
              </a:rPr>
              <a:t>which requires </a:t>
            </a:r>
            <a:r>
              <a:rPr lang="en-US" sz="1800" b="1" i="1" kern="100" dirty="0">
                <a:latin typeface="Bookman Old Style" panose="02050604050505020204" pitchFamily="18" charset="0"/>
                <a:ea typeface="Aptos" panose="020B0004020202020204" pitchFamily="34" charset="0"/>
                <a:cs typeface="Times New Roman" panose="02020603050405020304" pitchFamily="18" charset="0"/>
              </a:rPr>
              <a:t>t</a:t>
            </a:r>
            <a:r>
              <a:rPr lang="en-US" sz="1800" b="1" i="1" kern="100" dirty="0">
                <a:effectLst/>
                <a:latin typeface="Bookman Old Style" panose="02050604050505020204" pitchFamily="18" charset="0"/>
                <a:ea typeface="Aptos" panose="020B0004020202020204" pitchFamily="34" charset="0"/>
                <a:cs typeface="Times New Roman" panose="02020603050405020304" pitchFamily="18" charset="0"/>
              </a:rPr>
              <a:t>rusting the client</a:t>
            </a:r>
            <a:r>
              <a:rPr lang="en-US" sz="1800" kern="100" dirty="0">
                <a:effectLst/>
                <a:latin typeface="Bookman Old Style" panose="02050604050505020204" pitchFamily="18" charset="0"/>
                <a:ea typeface="Aptos" panose="020B0004020202020204" pitchFamily="34" charset="0"/>
                <a:cs typeface="Times New Roman" panose="02020603050405020304" pitchFamily="18" charset="0"/>
              </a:rPr>
              <a:t>.</a:t>
            </a:r>
          </a:p>
          <a:p>
            <a:pPr algn="just">
              <a:buFont typeface="Wingdings" panose="05000000000000000000" pitchFamily="2" charset="2"/>
              <a:buChar char="§"/>
            </a:pP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algn="just"/>
            <a:endParaRPr lang="en-US" dirty="0">
              <a:latin typeface="Bookman Old Style" panose="02050604050505020204" pitchFamily="18" charset="0"/>
            </a:endParaRPr>
          </a:p>
        </p:txBody>
      </p:sp>
    </p:spTree>
    <p:extLst>
      <p:ext uri="{BB962C8B-B14F-4D97-AF65-F5344CB8AC3E}">
        <p14:creationId xmlns:p14="http://schemas.microsoft.com/office/powerpoint/2010/main" val="117918154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ED01C59-64B6-4353-C45B-0E64083CC31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F5F44EA-39BB-39D3-0540-014426416B1D}"/>
              </a:ext>
            </a:extLst>
          </p:cNvPr>
          <p:cNvSpPr>
            <a:spLocks noGrp="1"/>
          </p:cNvSpPr>
          <p:nvPr>
            <p:ph type="title"/>
          </p:nvPr>
        </p:nvSpPr>
        <p:spPr/>
        <p:txBody>
          <a:bodyPr/>
          <a:lstStyle/>
          <a:p>
            <a:r>
              <a:rPr lang="en-US" sz="4400" b="1" kern="100" dirty="0">
                <a:effectLst/>
                <a:latin typeface="Bookman Old Style" panose="02050604050505020204" pitchFamily="18" charset="0"/>
                <a:ea typeface="Aptos" panose="020B0004020202020204" pitchFamily="34" charset="0"/>
                <a:cs typeface="Times New Roman" panose="02020603050405020304" pitchFamily="18" charset="0"/>
              </a:rPr>
              <a:t>“Things are going worse”</a:t>
            </a:r>
            <a:endParaRPr lang="en-US" dirty="0">
              <a:latin typeface="Bookman Old Style" panose="02050604050505020204" pitchFamily="18" charset="0"/>
            </a:endParaRPr>
          </a:p>
        </p:txBody>
      </p:sp>
      <p:sp>
        <p:nvSpPr>
          <p:cNvPr id="3" name="Content Placeholder 2">
            <a:extLst>
              <a:ext uri="{FF2B5EF4-FFF2-40B4-BE49-F238E27FC236}">
                <a16:creationId xmlns:a16="http://schemas.microsoft.com/office/drawing/2014/main" id="{699797AF-EDBC-DA2C-357F-C72A806022AE}"/>
              </a:ext>
            </a:extLst>
          </p:cNvPr>
          <p:cNvSpPr>
            <a:spLocks noGrp="1"/>
          </p:cNvSpPr>
          <p:nvPr>
            <p:ph idx="1"/>
          </p:nvPr>
        </p:nvSpPr>
        <p:spPr>
          <a:xfrm>
            <a:off x="1295401" y="2758190"/>
            <a:ext cx="9601196" cy="3117678"/>
          </a:xfrm>
        </p:spPr>
        <p:txBody>
          <a:bodyPr/>
          <a:lstStyle/>
          <a:p>
            <a:pPr marR="0" lvl="1" algn="just">
              <a:lnSpc>
                <a:spcPct val="115000"/>
              </a:lnSpc>
              <a:buFont typeface="Wingdings" panose="05000000000000000000" pitchFamily="2" charset="2"/>
              <a:buChar char="§"/>
            </a:pPr>
            <a:r>
              <a:rPr lang="en-US" sz="1800" kern="100" dirty="0">
                <a:effectLst/>
                <a:latin typeface="Bookman Old Style" panose="02050604050505020204" pitchFamily="18" charset="0"/>
                <a:ea typeface="Aptos" panose="020B0004020202020204" pitchFamily="34" charset="0"/>
                <a:cs typeface="Times New Roman" panose="02020603050405020304" pitchFamily="18" charset="0"/>
              </a:rPr>
              <a:t>Is the original situation worse?  Are you having trouble with the action steps?</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R="0" lvl="1" algn="just">
              <a:lnSpc>
                <a:spcPct val="115000"/>
              </a:lnSpc>
              <a:spcAft>
                <a:spcPts val="800"/>
              </a:spcAft>
              <a:buFont typeface="Wingdings" panose="05000000000000000000" pitchFamily="2" charset="2"/>
              <a:buChar char="§"/>
            </a:pPr>
            <a:r>
              <a:rPr lang="en-US" sz="1800" kern="100" dirty="0">
                <a:effectLst/>
                <a:latin typeface="Bookman Old Style" panose="02050604050505020204" pitchFamily="18" charset="0"/>
                <a:ea typeface="Aptos" panose="020B0004020202020204" pitchFamily="34" charset="0"/>
                <a:cs typeface="Times New Roman" panose="02020603050405020304" pitchFamily="18" charset="0"/>
              </a:rPr>
              <a:t>What does the difficulty you are experiencing mean to you/about you?</a:t>
            </a:r>
          </a:p>
          <a:p>
            <a:pPr lvl="1" algn="just">
              <a:lnSpc>
                <a:spcPct val="115000"/>
              </a:lnSpc>
              <a:spcAft>
                <a:spcPts val="800"/>
              </a:spcAft>
              <a:buFont typeface="Wingdings" panose="05000000000000000000" pitchFamily="2" charset="2"/>
              <a:buChar char="§"/>
            </a:pPr>
            <a:r>
              <a:rPr lang="en-US" sz="1800" kern="100" dirty="0">
                <a:effectLst/>
                <a:latin typeface="Bookman Old Style" panose="02050604050505020204" pitchFamily="18" charset="0"/>
                <a:ea typeface="Aptos" panose="020B0004020202020204" pitchFamily="34" charset="0"/>
                <a:cs typeface="Times New Roman" panose="02020603050405020304" pitchFamily="18" charset="0"/>
              </a:rPr>
              <a:t>What words do you hear in your mind when you are struggling? Whose voice is that? Is the statement true? Is it </a:t>
            </a:r>
            <a:r>
              <a:rPr lang="en-US" sz="1800" b="1" i="1" kern="100" dirty="0">
                <a:effectLst/>
                <a:latin typeface="Bookman Old Style" panose="02050604050505020204" pitchFamily="18" charset="0"/>
                <a:ea typeface="Aptos" panose="020B0004020202020204" pitchFamily="34" charset="0"/>
                <a:cs typeface="Times New Roman" panose="02020603050405020304" pitchFamily="18" charset="0"/>
              </a:rPr>
              <a:t>really</a:t>
            </a:r>
            <a:r>
              <a:rPr lang="en-US" sz="1800" kern="100" dirty="0">
                <a:effectLst/>
                <a:latin typeface="Bookman Old Style" panose="02050604050505020204" pitchFamily="18" charset="0"/>
                <a:ea typeface="Aptos" panose="020B0004020202020204" pitchFamily="34" charset="0"/>
                <a:cs typeface="Times New Roman" panose="02020603050405020304" pitchFamily="18" charset="0"/>
              </a:rPr>
              <a:t> true? What purpose does it serve?</a:t>
            </a:r>
          </a:p>
          <a:p>
            <a:pPr marR="0" lvl="1" algn="just">
              <a:lnSpc>
                <a:spcPct val="115000"/>
              </a:lnSpc>
              <a:buFont typeface="Wingdings" panose="05000000000000000000" pitchFamily="2" charset="2"/>
              <a:buChar char="§"/>
            </a:pPr>
            <a:r>
              <a:rPr lang="en-US" sz="1800" kern="100" dirty="0">
                <a:effectLst/>
                <a:latin typeface="Bookman Old Style" panose="02050604050505020204" pitchFamily="18" charset="0"/>
                <a:ea typeface="Aptos" panose="020B0004020202020204" pitchFamily="34" charset="0"/>
                <a:cs typeface="Times New Roman" panose="02020603050405020304" pitchFamily="18" charset="0"/>
              </a:rPr>
              <a:t>Are you experiencing opposition to your efforts?</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R="0" lvl="1" algn="just">
              <a:lnSpc>
                <a:spcPct val="115000"/>
              </a:lnSpc>
              <a:spcAft>
                <a:spcPts val="800"/>
              </a:spcAft>
              <a:buFont typeface="Wingdings" panose="05000000000000000000" pitchFamily="2" charset="2"/>
              <a:buChar char="§"/>
            </a:pPr>
            <a:r>
              <a:rPr lang="en-US" sz="1800" kern="100" dirty="0">
                <a:effectLst/>
                <a:latin typeface="Bookman Old Style" panose="02050604050505020204" pitchFamily="18" charset="0"/>
                <a:ea typeface="Aptos" panose="020B0004020202020204" pitchFamily="34" charset="0"/>
                <a:cs typeface="Times New Roman" panose="02020603050405020304" pitchFamily="18" charset="0"/>
              </a:rPr>
              <a:t>How does this feel/what do you think about this?</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lvl="1" algn="just">
              <a:lnSpc>
                <a:spcPct val="115000"/>
              </a:lnSpc>
              <a:spcAft>
                <a:spcPts val="800"/>
              </a:spcAft>
              <a:buFont typeface="Wingdings" panose="05000000000000000000" pitchFamily="2" charset="2"/>
              <a:buChar char="§"/>
            </a:pP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R="0" lvl="1" algn="just">
              <a:lnSpc>
                <a:spcPct val="115000"/>
              </a:lnSpc>
              <a:spcAft>
                <a:spcPts val="800"/>
              </a:spcAft>
              <a:buFont typeface="Wingdings" panose="05000000000000000000" pitchFamily="2" charset="2"/>
              <a:buChar char="§"/>
            </a:pPr>
            <a:endParaRPr lang="en-US" sz="2400" kern="100" dirty="0">
              <a:effectLst/>
              <a:latin typeface="Aptos" panose="020B0004020202020204" pitchFamily="34" charset="0"/>
              <a:ea typeface="Aptos" panose="020B0004020202020204" pitchFamily="34" charset="0"/>
              <a:cs typeface="Times New Roman" panose="02020603050405020304" pitchFamily="18" charset="0"/>
            </a:endParaRPr>
          </a:p>
          <a:p>
            <a:pPr algn="just"/>
            <a:endParaRPr lang="en-US" dirty="0">
              <a:latin typeface="Bookman Old Style" panose="02050604050505020204" pitchFamily="18" charset="0"/>
            </a:endParaRPr>
          </a:p>
        </p:txBody>
      </p:sp>
    </p:spTree>
    <p:extLst>
      <p:ext uri="{BB962C8B-B14F-4D97-AF65-F5344CB8AC3E}">
        <p14:creationId xmlns:p14="http://schemas.microsoft.com/office/powerpoint/2010/main" val="166438995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5261346-0602-EABF-558A-D073237A4D5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2A58E66-D8CC-8809-07AA-634E5ACA2C62}"/>
              </a:ext>
            </a:extLst>
          </p:cNvPr>
          <p:cNvSpPr>
            <a:spLocks noGrp="1"/>
          </p:cNvSpPr>
          <p:nvPr>
            <p:ph type="title"/>
          </p:nvPr>
        </p:nvSpPr>
        <p:spPr/>
        <p:txBody>
          <a:bodyPr/>
          <a:lstStyle/>
          <a:p>
            <a:r>
              <a:rPr lang="en-US" sz="4400" b="1" kern="100" dirty="0">
                <a:effectLst/>
                <a:latin typeface="Bookman Old Style" panose="02050604050505020204" pitchFamily="18" charset="0"/>
                <a:ea typeface="Aptos" panose="020B0004020202020204" pitchFamily="34" charset="0"/>
                <a:cs typeface="Times New Roman" panose="02020603050405020304" pitchFamily="18" charset="0"/>
              </a:rPr>
              <a:t>“Things are going worse”</a:t>
            </a:r>
            <a:endParaRPr lang="en-US" dirty="0">
              <a:latin typeface="Bookman Old Style" panose="02050604050505020204" pitchFamily="18" charset="0"/>
            </a:endParaRPr>
          </a:p>
        </p:txBody>
      </p:sp>
      <p:sp>
        <p:nvSpPr>
          <p:cNvPr id="3" name="Content Placeholder 2">
            <a:extLst>
              <a:ext uri="{FF2B5EF4-FFF2-40B4-BE49-F238E27FC236}">
                <a16:creationId xmlns:a16="http://schemas.microsoft.com/office/drawing/2014/main" id="{8E077D34-11FD-595A-55B4-85D926773ADD}"/>
              </a:ext>
            </a:extLst>
          </p:cNvPr>
          <p:cNvSpPr>
            <a:spLocks noGrp="1"/>
          </p:cNvSpPr>
          <p:nvPr>
            <p:ph idx="1"/>
          </p:nvPr>
        </p:nvSpPr>
        <p:spPr>
          <a:xfrm>
            <a:off x="1295401" y="2908092"/>
            <a:ext cx="9601196" cy="2967776"/>
          </a:xfrm>
        </p:spPr>
        <p:txBody>
          <a:bodyPr/>
          <a:lstStyle/>
          <a:p>
            <a:pPr marR="0" lvl="1" algn="just">
              <a:lnSpc>
                <a:spcPct val="115000"/>
              </a:lnSpc>
              <a:buFont typeface="Wingdings" panose="05000000000000000000" pitchFamily="2" charset="2"/>
              <a:buChar char="§"/>
            </a:pPr>
            <a:r>
              <a:rPr lang="en-US" sz="1800" kern="100" dirty="0">
                <a:effectLst/>
                <a:latin typeface="Bookman Old Style" panose="02050604050505020204" pitchFamily="18" charset="0"/>
                <a:ea typeface="Aptos" panose="020B0004020202020204" pitchFamily="34" charset="0"/>
                <a:cs typeface="Times New Roman" panose="02020603050405020304" pitchFamily="18" charset="0"/>
              </a:rPr>
              <a:t>What does it mean that you are being opposed in your efforts? Who is opposing you? What does this person/group stand to gain from preventing your change efforts?</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R="0" lvl="1" algn="just">
              <a:lnSpc>
                <a:spcPct val="115000"/>
              </a:lnSpc>
              <a:buFont typeface="Wingdings" panose="05000000000000000000" pitchFamily="2" charset="2"/>
              <a:buChar char="§"/>
            </a:pPr>
            <a:r>
              <a:rPr lang="en-US" sz="1800" kern="100" dirty="0">
                <a:effectLst/>
                <a:latin typeface="Bookman Old Style" panose="02050604050505020204" pitchFamily="18" charset="0"/>
                <a:ea typeface="Aptos" panose="020B0004020202020204" pitchFamily="34" charset="0"/>
                <a:cs typeface="Times New Roman" panose="02020603050405020304" pitchFamily="18" charset="0"/>
              </a:rPr>
              <a:t>Who is supportive of your efforts?</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R="0" lvl="1" algn="just">
              <a:lnSpc>
                <a:spcPct val="115000"/>
              </a:lnSpc>
              <a:buFont typeface="Wingdings" panose="05000000000000000000" pitchFamily="2" charset="2"/>
              <a:buChar char="§"/>
            </a:pPr>
            <a:r>
              <a:rPr lang="en-US" sz="1800" kern="100" dirty="0">
                <a:effectLst/>
                <a:latin typeface="Bookman Old Style" panose="02050604050505020204" pitchFamily="18" charset="0"/>
                <a:ea typeface="Aptos" panose="020B0004020202020204" pitchFamily="34" charset="0"/>
                <a:cs typeface="Times New Roman" panose="02020603050405020304" pitchFamily="18" charset="0"/>
              </a:rPr>
              <a:t>What can others do for you?</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R="0" lvl="1" algn="just">
              <a:lnSpc>
                <a:spcPct val="115000"/>
              </a:lnSpc>
              <a:buFont typeface="Wingdings" panose="05000000000000000000" pitchFamily="2" charset="2"/>
              <a:buChar char="§"/>
            </a:pPr>
            <a:r>
              <a:rPr lang="en-US" sz="1800" kern="100" dirty="0">
                <a:effectLst/>
                <a:latin typeface="Bookman Old Style" panose="02050604050505020204" pitchFamily="18" charset="0"/>
                <a:ea typeface="Aptos" panose="020B0004020202020204" pitchFamily="34" charset="0"/>
                <a:cs typeface="Times New Roman" panose="02020603050405020304" pitchFamily="18" charset="0"/>
              </a:rPr>
              <a:t>What would most help you to climb back into the saddle and face these difficulties?</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algn="just"/>
            <a:endParaRPr lang="en-US" dirty="0">
              <a:latin typeface="Bookman Old Style" panose="02050604050505020204" pitchFamily="18" charset="0"/>
            </a:endParaRPr>
          </a:p>
        </p:txBody>
      </p:sp>
    </p:spTree>
    <p:extLst>
      <p:ext uri="{BB962C8B-B14F-4D97-AF65-F5344CB8AC3E}">
        <p14:creationId xmlns:p14="http://schemas.microsoft.com/office/powerpoint/2010/main" val="293148040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0094E1D-4F5D-92DB-1DFB-11F277D441E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C53433B-0EBD-662B-7162-56D7BF1CAB16}"/>
              </a:ext>
            </a:extLst>
          </p:cNvPr>
          <p:cNvSpPr>
            <a:spLocks noGrp="1"/>
          </p:cNvSpPr>
          <p:nvPr>
            <p:ph type="title"/>
          </p:nvPr>
        </p:nvSpPr>
        <p:spPr/>
        <p:txBody>
          <a:bodyPr>
            <a:normAutofit fontScale="90000"/>
          </a:bodyPr>
          <a:lstStyle/>
          <a:p>
            <a:r>
              <a:rPr lang="en-US" b="1" dirty="0">
                <a:latin typeface="Bookman Old Style" panose="02050604050505020204" pitchFamily="18" charset="0"/>
              </a:rPr>
              <a:t>Solution-Focused Coaching Tips for Continuing and Ending</a:t>
            </a:r>
          </a:p>
        </p:txBody>
      </p:sp>
      <p:sp>
        <p:nvSpPr>
          <p:cNvPr id="3" name="Content Placeholder 2">
            <a:extLst>
              <a:ext uri="{FF2B5EF4-FFF2-40B4-BE49-F238E27FC236}">
                <a16:creationId xmlns:a16="http://schemas.microsoft.com/office/drawing/2014/main" id="{8104E872-4A18-0B37-4158-55FDDB27BA9F}"/>
              </a:ext>
            </a:extLst>
          </p:cNvPr>
          <p:cNvSpPr>
            <a:spLocks noGrp="1"/>
          </p:cNvSpPr>
          <p:nvPr>
            <p:ph idx="1"/>
          </p:nvPr>
        </p:nvSpPr>
        <p:spPr>
          <a:xfrm>
            <a:off x="1295401" y="2893102"/>
            <a:ext cx="9601196" cy="2982766"/>
          </a:xfrm>
        </p:spPr>
        <p:txBody>
          <a:bodyPr/>
          <a:lstStyle/>
          <a:p>
            <a:pPr algn="just">
              <a:buFont typeface="Wingdings" panose="05000000000000000000" pitchFamily="2" charset="2"/>
              <a:buChar char="§"/>
            </a:pPr>
            <a:r>
              <a:rPr lang="en-US" sz="1800" kern="100" dirty="0">
                <a:effectLst/>
                <a:latin typeface="Bookman Old Style" panose="02050604050505020204" pitchFamily="18" charset="0"/>
                <a:ea typeface="Aptos" panose="020B0004020202020204" pitchFamily="34" charset="0"/>
                <a:cs typeface="Times New Roman" panose="02020603050405020304" pitchFamily="18" charset="0"/>
              </a:rPr>
              <a:t>The questions that make a difference inquire into how clients are managing </a:t>
            </a:r>
            <a:r>
              <a:rPr lang="en-US" sz="1800" b="1" i="1" kern="100" dirty="0">
                <a:effectLst/>
                <a:latin typeface="Bookman Old Style" panose="02050604050505020204" pitchFamily="18" charset="0"/>
                <a:ea typeface="Aptos" panose="020B0004020202020204" pitchFamily="34" charset="0"/>
                <a:cs typeface="Times New Roman" panose="02020603050405020304" pitchFamily="18" charset="0"/>
              </a:rPr>
              <a:t>despite</a:t>
            </a:r>
            <a:r>
              <a:rPr lang="en-US" sz="1800" kern="100" dirty="0">
                <a:effectLst/>
                <a:latin typeface="Bookman Old Style" panose="02050604050505020204" pitchFamily="18" charset="0"/>
                <a:ea typeface="Aptos" panose="020B0004020202020204" pitchFamily="34" charset="0"/>
                <a:cs typeface="Times New Roman" panose="02020603050405020304" pitchFamily="18" charset="0"/>
              </a:rPr>
              <a:t> their problems, what they think is </a:t>
            </a:r>
            <a:r>
              <a:rPr lang="en-US" sz="1800" b="1" i="1" kern="100" dirty="0">
                <a:effectLst/>
                <a:latin typeface="Bookman Old Style" panose="02050604050505020204" pitchFamily="18" charset="0"/>
                <a:ea typeface="Aptos" panose="020B0004020202020204" pitchFamily="34" charset="0"/>
                <a:cs typeface="Times New Roman" panose="02020603050405020304" pitchFamily="18" charset="0"/>
              </a:rPr>
              <a:t>already</a:t>
            </a:r>
            <a:r>
              <a:rPr lang="en-US" sz="1800" kern="100" dirty="0">
                <a:effectLst/>
                <a:latin typeface="Bookman Old Style" panose="02050604050505020204" pitchFamily="18" charset="0"/>
                <a:ea typeface="Aptos" panose="020B0004020202020204" pitchFamily="34" charset="0"/>
                <a:cs typeface="Times New Roman" panose="02020603050405020304" pitchFamily="18" charset="0"/>
              </a:rPr>
              <a:t> going well in life and would like to maintain, and what has </a:t>
            </a:r>
            <a:r>
              <a:rPr lang="en-US" sz="1800" b="1" i="1" kern="100" dirty="0">
                <a:effectLst/>
                <a:latin typeface="Bookman Old Style" panose="02050604050505020204" pitchFamily="18" charset="0"/>
                <a:ea typeface="Aptos" panose="020B0004020202020204" pitchFamily="34" charset="0"/>
                <a:cs typeface="Times New Roman" panose="02020603050405020304" pitchFamily="18" charset="0"/>
              </a:rPr>
              <a:t>already</a:t>
            </a:r>
            <a:r>
              <a:rPr lang="en-US" sz="1800" kern="100" dirty="0">
                <a:effectLst/>
                <a:latin typeface="Bookman Old Style" panose="02050604050505020204" pitchFamily="18" charset="0"/>
                <a:ea typeface="Aptos" panose="020B0004020202020204" pitchFamily="34" charset="0"/>
                <a:cs typeface="Times New Roman" panose="02020603050405020304" pitchFamily="18" charset="0"/>
              </a:rPr>
              <a:t> improved since they made their first appointment. </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algn="just">
              <a:buFont typeface="Wingdings" panose="05000000000000000000" pitchFamily="2" charset="2"/>
              <a:buChar char="§"/>
            </a:pPr>
            <a:r>
              <a:rPr lang="en-US" sz="1800" kern="100" dirty="0">
                <a:effectLst/>
                <a:latin typeface="Bookman Old Style" panose="02050604050505020204" pitchFamily="18" charset="0"/>
                <a:ea typeface="Aptos" panose="020B0004020202020204" pitchFamily="34" charset="0"/>
                <a:cs typeface="Times New Roman" panose="02020603050405020304" pitchFamily="18" charset="0"/>
              </a:rPr>
              <a:t>Questions about goal formulation, questions about exceptions, questions regarding client’s proximity to his or her goal (Scaling questions), and competence questions draw out the relevant information. They tap another “layer” of the client that usually remains underexposed. </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algn="just"/>
            <a:endParaRPr lang="en-US" dirty="0">
              <a:latin typeface="Bookman Old Style" panose="02050604050505020204" pitchFamily="18" charset="0"/>
            </a:endParaRPr>
          </a:p>
        </p:txBody>
      </p:sp>
    </p:spTree>
    <p:extLst>
      <p:ext uri="{BB962C8B-B14F-4D97-AF65-F5344CB8AC3E}">
        <p14:creationId xmlns:p14="http://schemas.microsoft.com/office/powerpoint/2010/main" val="56144126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B929A88-C305-6AF0-BCA4-0A053D2E36E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AA0FEB5-622E-19AD-0523-0CBB7C4EF523}"/>
              </a:ext>
            </a:extLst>
          </p:cNvPr>
          <p:cNvSpPr>
            <a:spLocks noGrp="1"/>
          </p:cNvSpPr>
          <p:nvPr>
            <p:ph type="title"/>
          </p:nvPr>
        </p:nvSpPr>
        <p:spPr/>
        <p:txBody>
          <a:bodyPr>
            <a:normAutofit fontScale="90000"/>
          </a:bodyPr>
          <a:lstStyle/>
          <a:p>
            <a:r>
              <a:rPr lang="en-US" b="1" dirty="0">
                <a:latin typeface="Bookman Old Style" panose="02050604050505020204" pitchFamily="18" charset="0"/>
              </a:rPr>
              <a:t>Solution-Focused Coaching Tips for Continuing and Ending</a:t>
            </a:r>
          </a:p>
        </p:txBody>
      </p:sp>
      <p:sp>
        <p:nvSpPr>
          <p:cNvPr id="3" name="Content Placeholder 2">
            <a:extLst>
              <a:ext uri="{FF2B5EF4-FFF2-40B4-BE49-F238E27FC236}">
                <a16:creationId xmlns:a16="http://schemas.microsoft.com/office/drawing/2014/main" id="{5F81788F-B14B-D733-ACEA-C5FBC748BE4B}"/>
              </a:ext>
            </a:extLst>
          </p:cNvPr>
          <p:cNvSpPr>
            <a:spLocks noGrp="1"/>
          </p:cNvSpPr>
          <p:nvPr>
            <p:ph idx="1"/>
          </p:nvPr>
        </p:nvSpPr>
        <p:spPr>
          <a:xfrm>
            <a:off x="989351" y="2863120"/>
            <a:ext cx="10283252" cy="3012747"/>
          </a:xfrm>
        </p:spPr>
        <p:txBody>
          <a:bodyPr/>
          <a:lstStyle/>
          <a:p>
            <a:pPr algn="just">
              <a:buFont typeface="Wingdings" panose="05000000000000000000" pitchFamily="2" charset="2"/>
              <a:buChar char="§"/>
            </a:pPr>
            <a:r>
              <a:rPr lang="en-US" sz="1800" b="1" u="sng" kern="100" dirty="0">
                <a:effectLst/>
                <a:latin typeface="Bookman Old Style" panose="02050604050505020204" pitchFamily="18" charset="0"/>
                <a:ea typeface="Aptos" panose="020B0004020202020204" pitchFamily="34" charset="0"/>
                <a:cs typeface="Times New Roman" panose="02020603050405020304" pitchFamily="18" charset="0"/>
              </a:rPr>
              <a:t>The questions asked are meant to map out the client’s goal and solutions, which are usually assumed to already be present in his or her life. </a:t>
            </a:r>
            <a:r>
              <a:rPr lang="en-US" sz="1800" kern="100" dirty="0">
                <a:effectLst/>
                <a:latin typeface="Bookman Old Style" panose="02050604050505020204" pitchFamily="18" charset="0"/>
                <a:ea typeface="Aptos" panose="020B0004020202020204" pitchFamily="34" charset="0"/>
                <a:cs typeface="Times New Roman" panose="02020603050405020304" pitchFamily="18" charset="0"/>
              </a:rPr>
              <a:t>Solution-focused questions and interventions are invitations to the client to reflect on what the future could look like and what steps he or she can take to reach the goal. </a:t>
            </a:r>
            <a:endParaRPr lang="en-US" sz="1800" kern="100" dirty="0">
              <a:latin typeface="Aptos" panose="020B0004020202020204" pitchFamily="34" charset="0"/>
              <a:ea typeface="Aptos" panose="020B0004020202020204" pitchFamily="34" charset="0"/>
              <a:cs typeface="Times New Roman" panose="02020603050405020304" pitchFamily="18" charset="0"/>
            </a:endParaRPr>
          </a:p>
          <a:p>
            <a:pPr algn="just">
              <a:buFont typeface="Wingdings" panose="05000000000000000000" pitchFamily="2" charset="2"/>
              <a:buChar char="§"/>
            </a:pPr>
            <a:r>
              <a:rPr lang="en-US" sz="1800" b="1" u="sng" kern="100" dirty="0">
                <a:effectLst/>
                <a:latin typeface="Bookman Old Style" panose="02050604050505020204" pitchFamily="18" charset="0"/>
                <a:ea typeface="Aptos" panose="020B0004020202020204" pitchFamily="34" charset="0"/>
                <a:cs typeface="Times New Roman" panose="02020603050405020304" pitchFamily="18" charset="0"/>
              </a:rPr>
              <a:t>The client’s capacity for change is related to his or her ability to begin to see things differently.</a:t>
            </a:r>
            <a:r>
              <a:rPr lang="en-US" sz="1800" b="1" kern="100" dirty="0">
                <a:effectLst/>
                <a:latin typeface="Bookman Old Style" panose="02050604050505020204" pitchFamily="18" charset="0"/>
                <a:ea typeface="Aptos" panose="020B0004020202020204" pitchFamily="34" charset="0"/>
                <a:cs typeface="Times New Roman" panose="02020603050405020304" pitchFamily="18" charset="0"/>
              </a:rPr>
              <a:t> </a:t>
            </a:r>
          </a:p>
          <a:p>
            <a:pPr algn="just">
              <a:buFont typeface="Wingdings" panose="05000000000000000000" pitchFamily="2" charset="2"/>
              <a:buChar char="§"/>
            </a:pPr>
            <a:r>
              <a:rPr lang="en-US" sz="1800" kern="100" dirty="0">
                <a:effectLst/>
                <a:latin typeface="Bookman Old Style" panose="02050604050505020204" pitchFamily="18" charset="0"/>
                <a:ea typeface="Aptos" panose="020B0004020202020204" pitchFamily="34" charset="0"/>
                <a:cs typeface="Times New Roman" panose="02020603050405020304" pitchFamily="18" charset="0"/>
              </a:rPr>
              <a:t>These shifts in the perception and definition of reality </a:t>
            </a:r>
            <a:r>
              <a:rPr lang="en-US" sz="1800" b="1" i="1" kern="100" dirty="0">
                <a:effectLst/>
                <a:latin typeface="Bookman Old Style" panose="02050604050505020204" pitchFamily="18" charset="0"/>
                <a:ea typeface="Aptos" panose="020B0004020202020204" pitchFamily="34" charset="0"/>
                <a:cs typeface="Times New Roman" panose="02020603050405020304" pitchFamily="18" charset="0"/>
              </a:rPr>
              <a:t>occur first and foremost </a:t>
            </a:r>
            <a:r>
              <a:rPr lang="en-US" sz="1800" kern="100" dirty="0">
                <a:effectLst/>
                <a:latin typeface="Bookman Old Style" panose="02050604050505020204" pitchFamily="18" charset="0"/>
                <a:ea typeface="Aptos" panose="020B0004020202020204" pitchFamily="34" charset="0"/>
                <a:cs typeface="Times New Roman" panose="02020603050405020304" pitchFamily="18" charset="0"/>
              </a:rPr>
              <a:t>in the solution-focused conversation about the preferred alternative future and exceptions to the problem. </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algn="just"/>
            <a:endParaRPr lang="en-US" dirty="0">
              <a:latin typeface="Bookman Old Style" panose="02050604050505020204" pitchFamily="18" charset="0"/>
            </a:endParaRPr>
          </a:p>
        </p:txBody>
      </p:sp>
    </p:spTree>
    <p:extLst>
      <p:ext uri="{BB962C8B-B14F-4D97-AF65-F5344CB8AC3E}">
        <p14:creationId xmlns:p14="http://schemas.microsoft.com/office/powerpoint/2010/main" val="154590202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0F53675-A80D-A2BD-FC2C-75369C0A50A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78FFC11-8547-1970-DB38-E6A2F44B0661}"/>
              </a:ext>
            </a:extLst>
          </p:cNvPr>
          <p:cNvSpPr>
            <a:spLocks noGrp="1"/>
          </p:cNvSpPr>
          <p:nvPr>
            <p:ph type="title"/>
          </p:nvPr>
        </p:nvSpPr>
        <p:spPr/>
        <p:txBody>
          <a:bodyPr>
            <a:normAutofit fontScale="90000"/>
          </a:bodyPr>
          <a:lstStyle/>
          <a:p>
            <a:r>
              <a:rPr lang="en-US" b="1" dirty="0">
                <a:latin typeface="Bookman Old Style" panose="02050604050505020204" pitchFamily="18" charset="0"/>
              </a:rPr>
              <a:t>Solution-Focused Coaching Tips for Continuing and Ending</a:t>
            </a:r>
          </a:p>
        </p:txBody>
      </p:sp>
      <p:sp>
        <p:nvSpPr>
          <p:cNvPr id="3" name="Content Placeholder 2">
            <a:extLst>
              <a:ext uri="{FF2B5EF4-FFF2-40B4-BE49-F238E27FC236}">
                <a16:creationId xmlns:a16="http://schemas.microsoft.com/office/drawing/2014/main" id="{277958C7-9BB8-5A25-360B-83D868697DB6}"/>
              </a:ext>
            </a:extLst>
          </p:cNvPr>
          <p:cNvSpPr>
            <a:spLocks noGrp="1"/>
          </p:cNvSpPr>
          <p:nvPr>
            <p:ph idx="1"/>
          </p:nvPr>
        </p:nvSpPr>
        <p:spPr>
          <a:xfrm>
            <a:off x="884420" y="2556932"/>
            <a:ext cx="10403173" cy="3318936"/>
          </a:xfrm>
        </p:spPr>
        <p:txBody>
          <a:bodyPr>
            <a:normAutofit lnSpcReduction="10000"/>
          </a:bodyPr>
          <a:lstStyle/>
          <a:p>
            <a:pPr algn="just">
              <a:buFont typeface="Wingdings" panose="05000000000000000000" pitchFamily="2" charset="2"/>
              <a:buChar char="§"/>
            </a:pPr>
            <a:r>
              <a:rPr lang="en-US" sz="1800" kern="100" dirty="0">
                <a:effectLst/>
                <a:latin typeface="Bookman Old Style" panose="02050604050505020204" pitchFamily="18" charset="0"/>
                <a:ea typeface="Aptos" panose="020B0004020202020204" pitchFamily="34" charset="0"/>
                <a:cs typeface="Times New Roman" panose="02020603050405020304" pitchFamily="18" charset="0"/>
              </a:rPr>
              <a:t>Solution-focused professionals are always looking for exceptions – for </a:t>
            </a:r>
            <a:r>
              <a:rPr lang="en-US" sz="1800" b="1" i="1" kern="100" dirty="0">
                <a:effectLst/>
                <a:latin typeface="Bookman Old Style" panose="02050604050505020204" pitchFamily="18" charset="0"/>
                <a:ea typeface="Aptos" panose="020B0004020202020204" pitchFamily="34" charset="0"/>
                <a:cs typeface="Times New Roman" panose="02020603050405020304" pitchFamily="18" charset="0"/>
              </a:rPr>
              <a:t>the difference that makes the difference. </a:t>
            </a:r>
          </a:p>
          <a:p>
            <a:pPr algn="just">
              <a:buFont typeface="Wingdings" panose="05000000000000000000" pitchFamily="2" charset="2"/>
              <a:buChar char="§"/>
            </a:pPr>
            <a:r>
              <a:rPr lang="en-US" sz="1800" kern="100" dirty="0">
                <a:effectLst/>
                <a:latin typeface="Bookman Old Style" panose="02050604050505020204" pitchFamily="18" charset="0"/>
                <a:ea typeface="Aptos" panose="020B0004020202020204" pitchFamily="34" charset="0"/>
                <a:cs typeface="Times New Roman" panose="02020603050405020304" pitchFamily="18" charset="0"/>
              </a:rPr>
              <a:t>Homework/Experiment/Action Step suggestions </a:t>
            </a:r>
            <a:r>
              <a:rPr lang="en-US" sz="1800" b="1" kern="100" dirty="0">
                <a:effectLst/>
                <a:latin typeface="Bookman Old Style" panose="02050604050505020204" pitchFamily="18" charset="0"/>
                <a:ea typeface="Aptos" panose="020B0004020202020204" pitchFamily="34" charset="0"/>
                <a:cs typeface="Times New Roman" panose="02020603050405020304" pitchFamily="18" charset="0"/>
              </a:rPr>
              <a:t>are not always</a:t>
            </a:r>
            <a:r>
              <a:rPr lang="en-US" sz="1800" kern="100" dirty="0">
                <a:effectLst/>
                <a:latin typeface="Bookman Old Style" panose="02050604050505020204" pitchFamily="18" charset="0"/>
                <a:ea typeface="Aptos" panose="020B0004020202020204" pitchFamily="34" charset="0"/>
                <a:cs typeface="Times New Roman" panose="02020603050405020304" pitchFamily="18" charset="0"/>
              </a:rPr>
              <a:t> useful. </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algn="just">
              <a:buFont typeface="Wingdings" panose="05000000000000000000" pitchFamily="2" charset="2"/>
              <a:buChar char="§"/>
            </a:pPr>
            <a:r>
              <a:rPr lang="en-US" sz="1800" kern="100" dirty="0">
                <a:latin typeface="Bookman Old Style" panose="02050604050505020204" pitchFamily="18" charset="0"/>
                <a:ea typeface="Aptos" panose="020B0004020202020204" pitchFamily="34" charset="0"/>
                <a:cs typeface="Times New Roman" panose="02020603050405020304" pitchFamily="18" charset="0"/>
              </a:rPr>
              <a:t>Homework/Experiment/Action Step </a:t>
            </a:r>
            <a:r>
              <a:rPr lang="en-US" sz="1800" kern="100" dirty="0">
                <a:effectLst/>
                <a:latin typeface="Bookman Old Style" panose="02050604050505020204" pitchFamily="18" charset="0"/>
                <a:ea typeface="Aptos" panose="020B0004020202020204" pitchFamily="34" charset="0"/>
                <a:cs typeface="Times New Roman" panose="02020603050405020304" pitchFamily="18" charset="0"/>
              </a:rPr>
              <a:t>suggestions involving creativity and humor </a:t>
            </a:r>
            <a:r>
              <a:rPr lang="en-US" sz="1800" b="1" i="1" kern="100" dirty="0">
                <a:effectLst/>
                <a:latin typeface="Bookman Old Style" panose="02050604050505020204" pitchFamily="18" charset="0"/>
                <a:ea typeface="Aptos" panose="020B0004020202020204" pitchFamily="34" charset="0"/>
                <a:cs typeface="Times New Roman" panose="02020603050405020304" pitchFamily="18" charset="0"/>
              </a:rPr>
              <a:t>are more likely </a:t>
            </a:r>
            <a:r>
              <a:rPr lang="en-US" sz="1800" kern="100" dirty="0">
                <a:effectLst/>
                <a:latin typeface="Bookman Old Style" panose="02050604050505020204" pitchFamily="18" charset="0"/>
                <a:ea typeface="Aptos" panose="020B0004020202020204" pitchFamily="34" charset="0"/>
                <a:cs typeface="Times New Roman" panose="02020603050405020304" pitchFamily="18" charset="0"/>
              </a:rPr>
              <a:t>to be carried out.  </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R="0" lvl="0" algn="just">
              <a:lnSpc>
                <a:spcPct val="115000"/>
              </a:lnSpc>
              <a:buFont typeface="Wingdings" panose="05000000000000000000" pitchFamily="2" charset="2"/>
              <a:buChar char="§"/>
            </a:pPr>
            <a:r>
              <a:rPr lang="en-US" sz="1800" kern="100" dirty="0">
                <a:effectLst/>
                <a:latin typeface="Bookman Old Style" panose="02050604050505020204" pitchFamily="18" charset="0"/>
                <a:ea typeface="Aptos" panose="020B0004020202020204" pitchFamily="34" charset="0"/>
                <a:cs typeface="Times New Roman" panose="02020603050405020304" pitchFamily="18" charset="0"/>
              </a:rPr>
              <a:t>A </a:t>
            </a:r>
            <a:r>
              <a:rPr lang="en-US" sz="1800" b="1" i="1" kern="100" dirty="0">
                <a:effectLst/>
                <a:latin typeface="Bookman Old Style" panose="02050604050505020204" pitchFamily="18" charset="0"/>
                <a:ea typeface="Aptos" panose="020B0004020202020204" pitchFamily="34" charset="0"/>
                <a:cs typeface="Times New Roman" panose="02020603050405020304" pitchFamily="18" charset="0"/>
              </a:rPr>
              <a:t>visitor</a:t>
            </a:r>
            <a:r>
              <a:rPr lang="en-US" sz="1800" kern="100" dirty="0">
                <a:effectLst/>
                <a:latin typeface="Bookman Old Style" panose="02050604050505020204" pitchFamily="18" charset="0"/>
                <a:ea typeface="Aptos" panose="020B0004020202020204" pitchFamily="34" charset="0"/>
                <a:cs typeface="Times New Roman" panose="02020603050405020304" pitchFamily="18" charset="0"/>
              </a:rPr>
              <a:t> </a:t>
            </a:r>
            <a:r>
              <a:rPr lang="en-US" sz="1800" u="sng" kern="100" dirty="0">
                <a:effectLst/>
                <a:latin typeface="Bookman Old Style" panose="02050604050505020204" pitchFamily="18" charset="0"/>
                <a:ea typeface="Aptos" panose="020B0004020202020204" pitchFamily="34" charset="0"/>
                <a:cs typeface="Times New Roman" panose="02020603050405020304" pitchFamily="18" charset="0"/>
              </a:rPr>
              <a:t>does not </a:t>
            </a:r>
            <a:r>
              <a:rPr lang="en-US" sz="1800" kern="100" dirty="0">
                <a:effectLst/>
                <a:latin typeface="Bookman Old Style" panose="02050604050505020204" pitchFamily="18" charset="0"/>
                <a:ea typeface="Aptos" panose="020B0004020202020204" pitchFamily="34" charset="0"/>
                <a:cs typeface="Times New Roman" panose="02020603050405020304" pitchFamily="18" charset="0"/>
              </a:rPr>
              <a:t>receive homework suggestions</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R="0" lvl="0" algn="just">
              <a:lnSpc>
                <a:spcPct val="115000"/>
              </a:lnSpc>
              <a:buFont typeface="Wingdings" panose="05000000000000000000" pitchFamily="2" charset="2"/>
              <a:buChar char="§"/>
            </a:pPr>
            <a:r>
              <a:rPr lang="en-US" sz="1800" kern="100" dirty="0">
                <a:effectLst/>
                <a:latin typeface="Bookman Old Style" panose="02050604050505020204" pitchFamily="18" charset="0"/>
                <a:ea typeface="Aptos" panose="020B0004020202020204" pitchFamily="34" charset="0"/>
                <a:cs typeface="Times New Roman" panose="02020603050405020304" pitchFamily="18" charset="0"/>
              </a:rPr>
              <a:t>A </a:t>
            </a:r>
            <a:r>
              <a:rPr lang="en-US" sz="1800" b="1" i="1" kern="100" dirty="0">
                <a:effectLst/>
                <a:latin typeface="Bookman Old Style" panose="02050604050505020204" pitchFamily="18" charset="0"/>
                <a:ea typeface="Aptos" panose="020B0004020202020204" pitchFamily="34" charset="0"/>
                <a:cs typeface="Times New Roman" panose="02020603050405020304" pitchFamily="18" charset="0"/>
              </a:rPr>
              <a:t>Complainant</a:t>
            </a:r>
            <a:r>
              <a:rPr lang="en-US" sz="1800" kern="100" dirty="0">
                <a:effectLst/>
                <a:latin typeface="Bookman Old Style" panose="02050604050505020204" pitchFamily="18" charset="0"/>
                <a:ea typeface="Aptos" panose="020B0004020202020204" pitchFamily="34" charset="0"/>
                <a:cs typeface="Times New Roman" panose="02020603050405020304" pitchFamily="18" charset="0"/>
              </a:rPr>
              <a:t> is assigned </a:t>
            </a:r>
            <a:r>
              <a:rPr lang="en-US" sz="1800" u="sng" kern="100" dirty="0">
                <a:effectLst/>
                <a:latin typeface="Bookman Old Style" panose="02050604050505020204" pitchFamily="18" charset="0"/>
                <a:ea typeface="Aptos" panose="020B0004020202020204" pitchFamily="34" charset="0"/>
                <a:cs typeface="Times New Roman" panose="02020603050405020304" pitchFamily="18" charset="0"/>
              </a:rPr>
              <a:t>observation</a:t>
            </a:r>
            <a:r>
              <a:rPr lang="en-US" sz="1800" kern="100" dirty="0">
                <a:effectLst/>
                <a:latin typeface="Bookman Old Style" panose="02050604050505020204" pitchFamily="18" charset="0"/>
                <a:ea typeface="Aptos" panose="020B0004020202020204" pitchFamily="34" charset="0"/>
                <a:cs typeface="Times New Roman" panose="02020603050405020304" pitchFamily="18" charset="0"/>
              </a:rPr>
              <a:t> tasks</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R="0" lvl="0" algn="just">
              <a:lnSpc>
                <a:spcPct val="115000"/>
              </a:lnSpc>
              <a:spcAft>
                <a:spcPts val="800"/>
              </a:spcAft>
              <a:buFont typeface="Wingdings" panose="05000000000000000000" pitchFamily="2" charset="2"/>
              <a:buChar char="§"/>
            </a:pPr>
            <a:r>
              <a:rPr lang="en-US" sz="1800" kern="100" dirty="0">
                <a:effectLst/>
                <a:latin typeface="Bookman Old Style" panose="02050604050505020204" pitchFamily="18" charset="0"/>
                <a:ea typeface="Aptos" panose="020B0004020202020204" pitchFamily="34" charset="0"/>
                <a:cs typeface="Times New Roman" panose="02020603050405020304" pitchFamily="18" charset="0"/>
              </a:rPr>
              <a:t>A </a:t>
            </a:r>
            <a:r>
              <a:rPr lang="en-US" sz="1800" b="1" i="1" kern="100" dirty="0">
                <a:effectLst/>
                <a:latin typeface="Bookman Old Style" panose="02050604050505020204" pitchFamily="18" charset="0"/>
                <a:ea typeface="Aptos" panose="020B0004020202020204" pitchFamily="34" charset="0"/>
                <a:cs typeface="Times New Roman" panose="02020603050405020304" pitchFamily="18" charset="0"/>
              </a:rPr>
              <a:t>Customer </a:t>
            </a:r>
            <a:r>
              <a:rPr lang="en-US" sz="1800" kern="100" dirty="0">
                <a:effectLst/>
                <a:latin typeface="Bookman Old Style" panose="02050604050505020204" pitchFamily="18" charset="0"/>
                <a:ea typeface="Aptos" panose="020B0004020202020204" pitchFamily="34" charset="0"/>
                <a:cs typeface="Times New Roman" panose="02020603050405020304" pitchFamily="18" charset="0"/>
              </a:rPr>
              <a:t>may be assigned </a:t>
            </a:r>
            <a:r>
              <a:rPr lang="en-US" sz="1800" u="sng" kern="100" dirty="0">
                <a:effectLst/>
                <a:latin typeface="Bookman Old Style" panose="02050604050505020204" pitchFamily="18" charset="0"/>
                <a:ea typeface="Aptos" panose="020B0004020202020204" pitchFamily="34" charset="0"/>
                <a:cs typeface="Times New Roman" panose="02020603050405020304" pitchFamily="18" charset="0"/>
              </a:rPr>
              <a:t>behavioral and/or observational tasks</a:t>
            </a:r>
            <a:r>
              <a:rPr lang="en-US" sz="1800" kern="100" dirty="0">
                <a:effectLst/>
                <a:latin typeface="Bookman Old Style" panose="02050604050505020204" pitchFamily="18" charset="0"/>
                <a:ea typeface="Aptos" panose="020B0004020202020204" pitchFamily="34" charset="0"/>
                <a:cs typeface="Times New Roman" panose="02020603050405020304" pitchFamily="18" charset="0"/>
              </a:rPr>
              <a:t>. That way, there will always be cooperation. </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algn="just">
              <a:buFont typeface="Wingdings" panose="05000000000000000000" pitchFamily="2" charset="2"/>
              <a:buChar char="§"/>
            </a:pP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algn="just"/>
            <a:endParaRPr lang="en-US" dirty="0">
              <a:latin typeface="Bookman Old Style" panose="02050604050505020204" pitchFamily="18" charset="0"/>
            </a:endParaRPr>
          </a:p>
        </p:txBody>
      </p:sp>
    </p:spTree>
    <p:extLst>
      <p:ext uri="{BB962C8B-B14F-4D97-AF65-F5344CB8AC3E}">
        <p14:creationId xmlns:p14="http://schemas.microsoft.com/office/powerpoint/2010/main" val="106341996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B95DC0-DC57-7124-E78A-2A04B0E1F8CA}"/>
              </a:ext>
            </a:extLst>
          </p:cNvPr>
          <p:cNvSpPr>
            <a:spLocks noGrp="1"/>
          </p:cNvSpPr>
          <p:nvPr>
            <p:ph type="title"/>
          </p:nvPr>
        </p:nvSpPr>
        <p:spPr/>
        <p:txBody>
          <a:bodyPr>
            <a:noAutofit/>
          </a:bodyPr>
          <a:lstStyle/>
          <a:p>
            <a:r>
              <a:rPr lang="en-US" b="1" dirty="0"/>
              <a:t>Visitor, </a:t>
            </a:r>
            <a:br>
              <a:rPr lang="en-US" b="1" dirty="0"/>
            </a:br>
            <a:r>
              <a:rPr lang="en-US" b="1" dirty="0"/>
              <a:t>Complainant, </a:t>
            </a:r>
            <a:br>
              <a:rPr lang="en-US" b="1" dirty="0"/>
            </a:br>
            <a:r>
              <a:rPr lang="en-US" b="1" dirty="0"/>
              <a:t>&amp; Customer</a:t>
            </a:r>
          </a:p>
        </p:txBody>
      </p:sp>
    </p:spTree>
    <p:extLst>
      <p:ext uri="{BB962C8B-B14F-4D97-AF65-F5344CB8AC3E}">
        <p14:creationId xmlns:p14="http://schemas.microsoft.com/office/powerpoint/2010/main" val="275726487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674C3BD-6B33-A33D-A539-5817771528E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6B7D251-E849-0D50-DB11-406CE35D72DC}"/>
              </a:ext>
            </a:extLst>
          </p:cNvPr>
          <p:cNvSpPr>
            <a:spLocks noGrp="1"/>
          </p:cNvSpPr>
          <p:nvPr>
            <p:ph type="title"/>
          </p:nvPr>
        </p:nvSpPr>
        <p:spPr/>
        <p:txBody>
          <a:bodyPr>
            <a:normAutofit/>
          </a:bodyPr>
          <a:lstStyle/>
          <a:p>
            <a:r>
              <a:rPr lang="en-US" b="1" dirty="0">
                <a:latin typeface="Bookman Old Style" panose="02050604050505020204" pitchFamily="18" charset="0"/>
              </a:rPr>
              <a:t>The Visitor</a:t>
            </a:r>
          </a:p>
        </p:txBody>
      </p:sp>
      <p:sp>
        <p:nvSpPr>
          <p:cNvPr id="3" name="Content Placeholder 2">
            <a:extLst>
              <a:ext uri="{FF2B5EF4-FFF2-40B4-BE49-F238E27FC236}">
                <a16:creationId xmlns:a16="http://schemas.microsoft.com/office/drawing/2014/main" id="{AF2617FF-98A2-0BBF-FE53-57AC1B7424ED}"/>
              </a:ext>
            </a:extLst>
          </p:cNvPr>
          <p:cNvSpPr>
            <a:spLocks noGrp="1"/>
          </p:cNvSpPr>
          <p:nvPr>
            <p:ph idx="1"/>
          </p:nvPr>
        </p:nvSpPr>
        <p:spPr>
          <a:xfrm>
            <a:off x="1004341" y="2556932"/>
            <a:ext cx="10418164" cy="3475378"/>
          </a:xfrm>
        </p:spPr>
        <p:txBody>
          <a:bodyPr>
            <a:noAutofit/>
          </a:bodyPr>
          <a:lstStyle/>
          <a:p>
            <a:pPr algn="just">
              <a:buFont typeface="Wingdings" panose="05000000000000000000" pitchFamily="2" charset="2"/>
              <a:buChar char="§"/>
            </a:pPr>
            <a:r>
              <a:rPr lang="en-US" sz="1800" b="1" dirty="0">
                <a:effectLst/>
                <a:latin typeface="Bookman Old Style" panose="02050604050505020204" pitchFamily="18" charset="0"/>
                <a:ea typeface="Aptos" panose="020B0004020202020204" pitchFamily="34" charset="0"/>
                <a:cs typeface="Times New Roman" panose="02020603050405020304" pitchFamily="18" charset="0"/>
              </a:rPr>
              <a:t>Visitor </a:t>
            </a:r>
            <a:r>
              <a:rPr lang="en-US" sz="1800" dirty="0">
                <a:effectLst/>
                <a:latin typeface="Bookman Old Style" panose="02050604050505020204" pitchFamily="18" charset="0"/>
                <a:ea typeface="Aptos" panose="020B0004020202020204" pitchFamily="34" charset="0"/>
                <a:cs typeface="Times New Roman" panose="02020603050405020304" pitchFamily="18" charset="0"/>
              </a:rPr>
              <a:t>– the individual has been referred by others. (spouse, court, etc.) and </a:t>
            </a:r>
            <a:r>
              <a:rPr lang="en-US" sz="1800" b="1" i="1" dirty="0">
                <a:effectLst/>
                <a:latin typeface="Bookman Old Style" panose="02050604050505020204" pitchFamily="18" charset="0"/>
                <a:ea typeface="Aptos" panose="020B0004020202020204" pitchFamily="34" charset="0"/>
                <a:cs typeface="Times New Roman" panose="02020603050405020304" pitchFamily="18" charset="0"/>
              </a:rPr>
              <a:t>does not </a:t>
            </a:r>
            <a:r>
              <a:rPr lang="en-US" sz="1800" dirty="0">
                <a:effectLst/>
                <a:latin typeface="Bookman Old Style" panose="02050604050505020204" pitchFamily="18" charset="0"/>
                <a:ea typeface="Aptos" panose="020B0004020202020204" pitchFamily="34" charset="0"/>
                <a:cs typeface="Times New Roman" panose="02020603050405020304" pitchFamily="18" charset="0"/>
              </a:rPr>
              <a:t>identify a problem to work on. There is no appeal for help. Others are worried about the visitor or have a problem with him or her. There is no motivation for the visitor to change his or her own behavior. </a:t>
            </a:r>
          </a:p>
          <a:p>
            <a:pPr algn="just">
              <a:buFont typeface="Wingdings" panose="05000000000000000000" pitchFamily="2" charset="2"/>
              <a:buChar char="§"/>
            </a:pPr>
            <a:r>
              <a:rPr lang="en-US" sz="1800" dirty="0">
                <a:effectLst/>
                <a:latin typeface="Bookman Old Style" panose="02050604050505020204" pitchFamily="18" charset="0"/>
                <a:ea typeface="Aptos" panose="020B0004020202020204" pitchFamily="34" charset="0"/>
                <a:cs typeface="Times New Roman" panose="02020603050405020304" pitchFamily="18" charset="0"/>
              </a:rPr>
              <a:t>The professional can try to create a context in which an appeal for help is made possible. </a:t>
            </a:r>
            <a:r>
              <a:rPr lang="en-US" sz="1800" b="1" dirty="0">
                <a:effectLst/>
                <a:latin typeface="Bookman Old Style" panose="02050604050505020204" pitchFamily="18" charset="0"/>
                <a:ea typeface="Aptos" panose="020B0004020202020204" pitchFamily="34" charset="0"/>
                <a:cs typeface="Times New Roman" panose="02020603050405020304" pitchFamily="18" charset="0"/>
              </a:rPr>
              <a:t>What matters is finding out what the visitor would like to achieve through his or her relationship with the professional. </a:t>
            </a:r>
            <a:r>
              <a:rPr lang="en-US" sz="1800" dirty="0">
                <a:effectLst/>
                <a:latin typeface="Bookman Old Style" panose="02050604050505020204" pitchFamily="18" charset="0"/>
                <a:ea typeface="Aptos" panose="020B0004020202020204" pitchFamily="34" charset="0"/>
                <a:cs typeface="Times New Roman" panose="02020603050405020304" pitchFamily="18" charset="0"/>
              </a:rPr>
              <a:t>For example, the latter might ask what the referrer would like to be different in the future and to what extent the visitor is prepared (at a minimum or maximum) to cooperate in the process. How the visitor has ended up with the professional is an important question, as the referrer has usually indicated what he or she believes must (at minimum) be achieved (the client must cease using violence). </a:t>
            </a:r>
            <a:endParaRPr lang="en-US" sz="1800" dirty="0">
              <a:latin typeface="Bookman Old Style" panose="02050604050505020204" pitchFamily="18" charset="0"/>
            </a:endParaRPr>
          </a:p>
        </p:txBody>
      </p:sp>
    </p:spTree>
    <p:extLst>
      <p:ext uri="{BB962C8B-B14F-4D97-AF65-F5344CB8AC3E}">
        <p14:creationId xmlns:p14="http://schemas.microsoft.com/office/powerpoint/2010/main" val="286384847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342CBC1-02AA-C247-2093-50B219D5960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041796E-5E7C-1B55-3F1B-475B42E23ADA}"/>
              </a:ext>
            </a:extLst>
          </p:cNvPr>
          <p:cNvSpPr>
            <a:spLocks noGrp="1"/>
          </p:cNvSpPr>
          <p:nvPr>
            <p:ph type="title"/>
          </p:nvPr>
        </p:nvSpPr>
        <p:spPr/>
        <p:txBody>
          <a:bodyPr>
            <a:noAutofit/>
          </a:bodyPr>
          <a:lstStyle/>
          <a:p>
            <a:br>
              <a:rPr lang="en-US" sz="3200" kern="100" dirty="0">
                <a:effectLst/>
                <a:latin typeface="Bookman Old Style" panose="02050604050505020204" pitchFamily="18" charset="0"/>
                <a:ea typeface="Aptos" panose="020B0004020202020204" pitchFamily="34" charset="0"/>
                <a:cs typeface="Times New Roman" panose="02020603050405020304" pitchFamily="18" charset="0"/>
              </a:rPr>
            </a:br>
            <a:r>
              <a:rPr lang="en-US" sz="3200" b="1" kern="100" dirty="0">
                <a:effectLst/>
                <a:latin typeface="Bookman Old Style" panose="02050604050505020204" pitchFamily="18" charset="0"/>
                <a:ea typeface="Aptos" panose="020B0004020202020204" pitchFamily="34" charset="0"/>
                <a:cs typeface="Times New Roman" panose="02020603050405020304" pitchFamily="18" charset="0"/>
              </a:rPr>
              <a:t>With respect to a </a:t>
            </a:r>
            <a:r>
              <a:rPr lang="en-US" sz="3200" b="1" i="1" kern="100" dirty="0">
                <a:effectLst/>
                <a:latin typeface="Bookman Old Style" panose="02050604050505020204" pitchFamily="18" charset="0"/>
                <a:ea typeface="Aptos" panose="020B0004020202020204" pitchFamily="34" charset="0"/>
                <a:cs typeface="Times New Roman" panose="02020603050405020304" pitchFamily="18" charset="0"/>
              </a:rPr>
              <a:t>visitor</a:t>
            </a:r>
            <a:r>
              <a:rPr lang="en-US" sz="3200" b="1" kern="100" dirty="0">
                <a:effectLst/>
                <a:latin typeface="Bookman Old Style" panose="02050604050505020204" pitchFamily="18" charset="0"/>
                <a:ea typeface="Aptos" panose="020B0004020202020204" pitchFamily="34" charset="0"/>
                <a:cs typeface="Times New Roman" panose="02020603050405020304" pitchFamily="18" charset="0"/>
              </a:rPr>
              <a:t> relationship, the following guidelines can be provided:</a:t>
            </a:r>
            <a:br>
              <a:rPr lang="en-US" sz="3200" b="1" kern="100" dirty="0">
                <a:effectLst/>
                <a:latin typeface="Aptos" panose="020B0004020202020204" pitchFamily="34" charset="0"/>
                <a:ea typeface="Aptos" panose="020B0004020202020204" pitchFamily="34" charset="0"/>
                <a:cs typeface="Times New Roman" panose="02020603050405020304" pitchFamily="18" charset="0"/>
              </a:rPr>
            </a:br>
            <a:endParaRPr lang="en-US" sz="3200" b="1" dirty="0">
              <a:latin typeface="Bookman Old Style" panose="02050604050505020204" pitchFamily="18" charset="0"/>
            </a:endParaRPr>
          </a:p>
        </p:txBody>
      </p:sp>
      <p:sp>
        <p:nvSpPr>
          <p:cNvPr id="3" name="Content Placeholder 2">
            <a:extLst>
              <a:ext uri="{FF2B5EF4-FFF2-40B4-BE49-F238E27FC236}">
                <a16:creationId xmlns:a16="http://schemas.microsoft.com/office/drawing/2014/main" id="{6061974F-BB2B-8F78-48CE-58987AA28E38}"/>
              </a:ext>
            </a:extLst>
          </p:cNvPr>
          <p:cNvSpPr>
            <a:spLocks noGrp="1"/>
          </p:cNvSpPr>
          <p:nvPr>
            <p:ph idx="1"/>
          </p:nvPr>
        </p:nvSpPr>
        <p:spPr>
          <a:xfrm>
            <a:off x="1295401" y="2743200"/>
            <a:ext cx="9601196" cy="3132668"/>
          </a:xfrm>
        </p:spPr>
        <p:txBody>
          <a:bodyPr>
            <a:normAutofit fontScale="92500" lnSpcReduction="10000"/>
          </a:bodyPr>
          <a:lstStyle/>
          <a:p>
            <a:pPr marR="0" lvl="1">
              <a:lnSpc>
                <a:spcPct val="115000"/>
              </a:lnSpc>
              <a:buFont typeface="Wingdings" panose="05000000000000000000" pitchFamily="2" charset="2"/>
              <a:buChar char="§"/>
            </a:pPr>
            <a:r>
              <a:rPr lang="en-US" sz="1800" b="1" kern="100" dirty="0">
                <a:effectLst/>
                <a:latin typeface="Bookman Old Style" panose="02050604050505020204" pitchFamily="18" charset="0"/>
                <a:ea typeface="Aptos" panose="020B0004020202020204" pitchFamily="34" charset="0"/>
                <a:cs typeface="Times New Roman" panose="02020603050405020304" pitchFamily="18" charset="0"/>
              </a:rPr>
              <a:t>Assume that the visitor has good reasons for his or her thinking and behavior. </a:t>
            </a:r>
          </a:p>
          <a:p>
            <a:pPr marR="0" lvl="1">
              <a:lnSpc>
                <a:spcPct val="115000"/>
              </a:lnSpc>
              <a:buFont typeface="Wingdings" panose="05000000000000000000" pitchFamily="2" charset="2"/>
              <a:buChar char="§"/>
            </a:pPr>
            <a:r>
              <a:rPr lang="en-US" sz="1800" b="1" kern="100" dirty="0">
                <a:effectLst/>
                <a:latin typeface="Bookman Old Style" panose="02050604050505020204" pitchFamily="18" charset="0"/>
                <a:ea typeface="Aptos" panose="020B0004020202020204" pitchFamily="34" charset="0"/>
                <a:cs typeface="Times New Roman" panose="02020603050405020304" pitchFamily="18" charset="0"/>
              </a:rPr>
              <a:t>Assume that an involuntary client is often on the defensive</a:t>
            </a:r>
            <a:r>
              <a:rPr lang="en-US" sz="1800" kern="100" dirty="0">
                <a:effectLst/>
                <a:latin typeface="Bookman Old Style" panose="02050604050505020204" pitchFamily="18" charset="0"/>
                <a:ea typeface="Aptos" panose="020B0004020202020204" pitchFamily="34" charset="0"/>
                <a:cs typeface="Times New Roman" panose="02020603050405020304" pitchFamily="18" charset="0"/>
              </a:rPr>
              <a:t>, after all, it wasn’t his or her idea to come to the session. </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R="0" lvl="1">
              <a:lnSpc>
                <a:spcPct val="115000"/>
              </a:lnSpc>
              <a:buFont typeface="Wingdings" panose="05000000000000000000" pitchFamily="2" charset="2"/>
              <a:buChar char="§"/>
            </a:pPr>
            <a:r>
              <a:rPr lang="en-US" sz="1800" kern="100" dirty="0">
                <a:effectLst/>
                <a:latin typeface="Bookman Old Style" panose="02050604050505020204" pitchFamily="18" charset="0"/>
                <a:ea typeface="Aptos" panose="020B0004020202020204" pitchFamily="34" charset="0"/>
                <a:cs typeface="Times New Roman" panose="02020603050405020304" pitchFamily="18" charset="0"/>
              </a:rPr>
              <a:t>As a professional, </a:t>
            </a:r>
            <a:r>
              <a:rPr lang="en-US" sz="1800" b="1" kern="100" dirty="0">
                <a:effectLst/>
                <a:latin typeface="Bookman Old Style" panose="02050604050505020204" pitchFamily="18" charset="0"/>
                <a:ea typeface="Aptos" panose="020B0004020202020204" pitchFamily="34" charset="0"/>
                <a:cs typeface="Times New Roman" panose="02020603050405020304" pitchFamily="18" charset="0"/>
              </a:rPr>
              <a:t>suspend your own judgment and empathize with the perceptions of the visitor </a:t>
            </a:r>
            <a:r>
              <a:rPr lang="en-US" sz="1800" kern="100" dirty="0">
                <a:effectLst/>
                <a:latin typeface="Bookman Old Style" panose="02050604050505020204" pitchFamily="18" charset="0"/>
                <a:ea typeface="Aptos" panose="020B0004020202020204" pitchFamily="34" charset="0"/>
                <a:cs typeface="Times New Roman" panose="02020603050405020304" pitchFamily="18" charset="0"/>
              </a:rPr>
              <a:t>that make his or her cautious and sometimes defensive attitude understandable (unconditional acceptance). </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R="0" lvl="1">
              <a:lnSpc>
                <a:spcPct val="115000"/>
              </a:lnSpc>
              <a:spcAft>
                <a:spcPts val="800"/>
              </a:spcAft>
              <a:buFont typeface="Wingdings" panose="05000000000000000000" pitchFamily="2" charset="2"/>
              <a:buChar char="§"/>
            </a:pPr>
            <a:r>
              <a:rPr lang="en-US" sz="1800" kern="100" dirty="0">
                <a:effectLst/>
                <a:latin typeface="Bookman Old Style" panose="02050604050505020204" pitchFamily="18" charset="0"/>
                <a:ea typeface="Aptos" panose="020B0004020202020204" pitchFamily="34" charset="0"/>
                <a:cs typeface="Times New Roman" panose="02020603050405020304" pitchFamily="18" charset="0"/>
              </a:rPr>
              <a:t>Ask the visitor what he or she </a:t>
            </a:r>
            <a:r>
              <a:rPr lang="en-US" sz="1800" b="1" kern="100" dirty="0">
                <a:effectLst/>
                <a:latin typeface="Bookman Old Style" panose="02050604050505020204" pitchFamily="18" charset="0"/>
                <a:ea typeface="Aptos" panose="020B0004020202020204" pitchFamily="34" charset="0"/>
                <a:cs typeface="Times New Roman" panose="02020603050405020304" pitchFamily="18" charset="0"/>
              </a:rPr>
              <a:t>would like </a:t>
            </a:r>
            <a:r>
              <a:rPr lang="en-US" sz="1800" kern="100" dirty="0">
                <a:effectLst/>
                <a:latin typeface="Bookman Old Style" panose="02050604050505020204" pitchFamily="18" charset="0"/>
                <a:ea typeface="Aptos" panose="020B0004020202020204" pitchFamily="34" charset="0"/>
                <a:cs typeface="Times New Roman" panose="02020603050405020304" pitchFamily="18" charset="0"/>
              </a:rPr>
              <a:t>(because the visitor is here now) and </a:t>
            </a:r>
            <a:r>
              <a:rPr lang="en-US" sz="1800" b="1" kern="100" dirty="0">
                <a:effectLst/>
                <a:latin typeface="Bookman Old Style" panose="02050604050505020204" pitchFamily="18" charset="0"/>
                <a:ea typeface="Aptos" panose="020B0004020202020204" pitchFamily="34" charset="0"/>
                <a:cs typeface="Times New Roman" panose="02020603050405020304" pitchFamily="18" charset="0"/>
              </a:rPr>
              <a:t>accept the answer</a:t>
            </a:r>
            <a:r>
              <a:rPr lang="en-US" sz="1800" kern="100" dirty="0">
                <a:effectLst/>
                <a:latin typeface="Bookman Old Style" panose="02050604050505020204" pitchFamily="18" charset="0"/>
                <a:ea typeface="Aptos" panose="020B0004020202020204" pitchFamily="34" charset="0"/>
                <a:cs typeface="Times New Roman" panose="02020603050405020304" pitchFamily="18" charset="0"/>
              </a:rPr>
              <a:t>. </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endParaRPr lang="en-US" dirty="0">
              <a:latin typeface="Bookman Old Style" panose="02050604050505020204" pitchFamily="18" charset="0"/>
            </a:endParaRPr>
          </a:p>
        </p:txBody>
      </p:sp>
    </p:spTree>
    <p:extLst>
      <p:ext uri="{BB962C8B-B14F-4D97-AF65-F5344CB8AC3E}">
        <p14:creationId xmlns:p14="http://schemas.microsoft.com/office/powerpoint/2010/main" val="2784173531"/>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rganic">
  <a:themeElements>
    <a:clrScheme name="Organic">
      <a:dk1>
        <a:sysClr val="windowText" lastClr="000000"/>
      </a:dk1>
      <a:lt1>
        <a:sysClr val="window" lastClr="FFFFFF"/>
      </a:lt1>
      <a:dk2>
        <a:srgbClr val="212121"/>
      </a:dk2>
      <a:lt2>
        <a:srgbClr val="DADADA"/>
      </a:lt2>
      <a:accent1>
        <a:srgbClr val="B15E28"/>
      </a:accent1>
      <a:accent2>
        <a:srgbClr val="B13228"/>
      </a:accent2>
      <a:accent3>
        <a:srgbClr val="8B7B56"/>
      </a:accent3>
      <a:accent4>
        <a:srgbClr val="E09C41"/>
      </a:accent4>
      <a:accent5>
        <a:srgbClr val="9EAE51"/>
      </a:accent5>
      <a:accent6>
        <a:srgbClr val="6E7355"/>
      </a:accent6>
      <a:hlink>
        <a:srgbClr val="D37A21"/>
      </a:hlink>
      <a:folHlink>
        <a:srgbClr val="CA8F55"/>
      </a:folHlink>
    </a:clrScheme>
    <a:fontScheme name="Organic">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039A4B3-0617-4CFC-B614-27363ECC28AC}"/>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Organic</Template>
  <TotalTime>2556</TotalTime>
  <Words>2729</Words>
  <Application>Microsoft Office PowerPoint</Application>
  <PresentationFormat>Widescreen</PresentationFormat>
  <Paragraphs>131</Paragraphs>
  <Slides>31</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31</vt:i4>
      </vt:variant>
    </vt:vector>
  </HeadingPairs>
  <TitlesOfParts>
    <vt:vector size="38" baseType="lpstr">
      <vt:lpstr>Aptos</vt:lpstr>
      <vt:lpstr>Arial</vt:lpstr>
      <vt:lpstr>Bookman Old Style</vt:lpstr>
      <vt:lpstr>Calibri</vt:lpstr>
      <vt:lpstr>Garamond</vt:lpstr>
      <vt:lpstr>Wingdings</vt:lpstr>
      <vt:lpstr>Organic</vt:lpstr>
      <vt:lpstr>VCS-Inc. Wellness Coaching Services</vt:lpstr>
      <vt:lpstr>    Solution-Focused Coaching Tips for Continuing and Ending</vt:lpstr>
      <vt:lpstr>Solution-Focused Coaching Tips for Continuing and Ending</vt:lpstr>
      <vt:lpstr>Solution-Focused Coaching Tips for Continuing and Ending</vt:lpstr>
      <vt:lpstr>Solution-Focused Coaching Tips for Continuing and Ending</vt:lpstr>
      <vt:lpstr>Solution-Focused Coaching Tips for Continuing and Ending</vt:lpstr>
      <vt:lpstr>Visitor,  Complainant,  &amp; Customer</vt:lpstr>
      <vt:lpstr>The Visitor</vt:lpstr>
      <vt:lpstr> With respect to a visitor relationship, the following guidelines can be provided: </vt:lpstr>
      <vt:lpstr> With respect to a visitor relationship, the following guidelines can be provided: </vt:lpstr>
      <vt:lpstr>The Complainant</vt:lpstr>
      <vt:lpstr>The Complainant</vt:lpstr>
      <vt:lpstr>The Customer</vt:lpstr>
      <vt:lpstr>How to help Visitors, Complainants and Customers</vt:lpstr>
      <vt:lpstr>How to help Visitors, Complainants and Customers</vt:lpstr>
      <vt:lpstr>Subsequent Sessions</vt:lpstr>
      <vt:lpstr> EARS for subsequent sessions – according to DeJong and Berg (1997) </vt:lpstr>
      <vt:lpstr> Subsequent Sessions:  </vt:lpstr>
      <vt:lpstr> Four Possible Responses </vt:lpstr>
      <vt:lpstr>“Things are going better”</vt:lpstr>
      <vt:lpstr>“Things are going better”</vt:lpstr>
      <vt:lpstr>Clients Disagree</vt:lpstr>
      <vt:lpstr>Clients Disagree</vt:lpstr>
      <vt:lpstr>Clients Disagree</vt:lpstr>
      <vt:lpstr>Clients Disagree</vt:lpstr>
      <vt:lpstr>Clients Disagree</vt:lpstr>
      <vt:lpstr>“Things are the same”</vt:lpstr>
      <vt:lpstr>“Things are the same”</vt:lpstr>
      <vt:lpstr>“Things are going worse”</vt:lpstr>
      <vt:lpstr>“Things are going worse”</vt:lpstr>
      <vt:lpstr>“Things are going worse”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VCS-Inc. Wellness Coaching Services</dc:title>
  <dc:creator>Kristine Lopez-Morell</dc:creator>
  <cp:lastModifiedBy>Maritza Gomez</cp:lastModifiedBy>
  <cp:revision>17</cp:revision>
  <cp:lastPrinted>2024-12-17T19:06:33Z</cp:lastPrinted>
  <dcterms:created xsi:type="dcterms:W3CDTF">2024-12-15T19:21:17Z</dcterms:created>
  <dcterms:modified xsi:type="dcterms:W3CDTF">2025-01-07T14:43:22Z</dcterms:modified>
</cp:coreProperties>
</file>