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handoutMasterIdLst>
    <p:handoutMasterId r:id="rId33"/>
  </p:handoutMasterIdLst>
  <p:sldIdLst>
    <p:sldId id="256" r:id="rId2"/>
    <p:sldId id="291" r:id="rId3"/>
    <p:sldId id="269" r:id="rId4"/>
    <p:sldId id="274" r:id="rId5"/>
    <p:sldId id="275" r:id="rId6"/>
    <p:sldId id="278" r:id="rId7"/>
    <p:sldId id="292" r:id="rId8"/>
    <p:sldId id="279" r:id="rId9"/>
    <p:sldId id="280" r:id="rId10"/>
    <p:sldId id="281" r:id="rId11"/>
    <p:sldId id="282" r:id="rId12"/>
    <p:sldId id="277" r:id="rId13"/>
    <p:sldId id="276" r:id="rId14"/>
    <p:sldId id="283" r:id="rId15"/>
    <p:sldId id="284" r:id="rId16"/>
    <p:sldId id="293" r:id="rId17"/>
    <p:sldId id="258" r:id="rId18"/>
    <p:sldId id="257" r:id="rId19"/>
    <p:sldId id="259" r:id="rId20"/>
    <p:sldId id="260" r:id="rId21"/>
    <p:sldId id="261" r:id="rId22"/>
    <p:sldId id="262" r:id="rId23"/>
    <p:sldId id="263" r:id="rId24"/>
    <p:sldId id="264" r:id="rId25"/>
    <p:sldId id="265" r:id="rId26"/>
    <p:sldId id="266" r:id="rId27"/>
    <p:sldId id="273" r:id="rId28"/>
    <p:sldId id="272" r:id="rId29"/>
    <p:sldId id="271" r:id="rId30"/>
    <p:sldId id="268" r:id="rId31"/>
    <p:sldId id="267"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6434"/>
          </a:xfrm>
          <a:prstGeom prst="rect">
            <a:avLst/>
          </a:prstGeom>
        </p:spPr>
        <p:txBody>
          <a:bodyPr vert="horz" lIns="93177" tIns="46589" rIns="93177" bIns="46589" rtlCol="0"/>
          <a:lstStyle>
            <a:lvl1pPr algn="r">
              <a:defRPr sz="1200"/>
            </a:lvl1pPr>
          </a:lstStyle>
          <a:p>
            <a:fld id="{8ECD2230-371D-4360-A2C9-8C38251C1B68}" type="datetimeFigureOut">
              <a:rPr lang="en-US" smtClean="0"/>
              <a:t>1/7/2025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77" tIns="46589" rIns="93177" bIns="46589" rtlCol="0" anchor="b"/>
          <a:lstStyle>
            <a:lvl1pPr algn="r">
              <a:defRPr sz="1200"/>
            </a:lvl1pPr>
          </a:lstStyle>
          <a:p>
            <a:fld id="{68F63B28-1627-4815-9E57-A48021510AD9}" type="slidenum">
              <a:rPr lang="en-US" smtClean="0"/>
              <a:t>‹#›</a:t>
            </a:fld>
            <a:endParaRPr lang="en-US"/>
          </a:p>
        </p:txBody>
      </p:sp>
    </p:spTree>
    <p:extLst>
      <p:ext uri="{BB962C8B-B14F-4D97-AF65-F5344CB8AC3E}">
        <p14:creationId xmlns:p14="http://schemas.microsoft.com/office/powerpoint/2010/main" val="20327770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A7D80CF-8118-4817-8BE3-F5B5AB7D3F5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15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92371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16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22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45974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20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139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460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51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239073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B7E6E-D82E-4FFB-A5FD-C07A6CD7E00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D80CF-8118-4817-8BE3-F5B5AB7D3F5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49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34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B7E6E-D82E-4FFB-A5FD-C07A6CD7E007}"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D80CF-8118-4817-8BE3-F5B5AB7D3F5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91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BB7E6E-D82E-4FFB-A5FD-C07A6CD7E007}"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D80CF-8118-4817-8BE3-F5B5AB7D3F5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42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B7E6E-D82E-4FFB-A5FD-C07A6CD7E007}"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324780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47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B7E6E-D82E-4FFB-A5FD-C07A6CD7E00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D80CF-8118-4817-8BE3-F5B5AB7D3F54}" type="slidenum">
              <a:rPr lang="en-US" smtClean="0"/>
              <a:t>‹#›</a:t>
            </a:fld>
            <a:endParaRPr lang="en-US"/>
          </a:p>
        </p:txBody>
      </p:sp>
    </p:spTree>
    <p:extLst>
      <p:ext uri="{BB962C8B-B14F-4D97-AF65-F5344CB8AC3E}">
        <p14:creationId xmlns:p14="http://schemas.microsoft.com/office/powerpoint/2010/main" val="100796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BB7E6E-D82E-4FFB-A5FD-C07A6CD7E007}" type="datetimeFigureOut">
              <a:rPr lang="en-US" smtClean="0"/>
              <a:t>1/7/2025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D80CF-8118-4817-8BE3-F5B5AB7D3F54}" type="slidenum">
              <a:rPr lang="en-US" smtClean="0"/>
              <a:t>‹#›</a:t>
            </a:fld>
            <a:endParaRPr lang="en-US"/>
          </a:p>
        </p:txBody>
      </p:sp>
    </p:spTree>
    <p:extLst>
      <p:ext uri="{BB962C8B-B14F-4D97-AF65-F5344CB8AC3E}">
        <p14:creationId xmlns:p14="http://schemas.microsoft.com/office/powerpoint/2010/main" val="38817710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6574-A900-C836-253C-8AF3960F357C}"/>
              </a:ext>
            </a:extLst>
          </p:cNvPr>
          <p:cNvSpPr>
            <a:spLocks noGrp="1"/>
          </p:cNvSpPr>
          <p:nvPr>
            <p:ph type="ctrTitle"/>
          </p:nvPr>
        </p:nvSpPr>
        <p:spPr>
          <a:xfrm>
            <a:off x="2692398" y="1741251"/>
            <a:ext cx="6815669" cy="1645413"/>
          </a:xfrm>
        </p:spPr>
        <p:txBody>
          <a:bodyPr/>
          <a:lstStyle/>
          <a:p>
            <a:r>
              <a:rPr lang="en-US" sz="4800" dirty="0">
                <a:latin typeface="Bookman Old Style" panose="02050604050505020204" pitchFamily="18" charset="0"/>
              </a:rPr>
              <a:t>VCS-Inc. Wellness </a:t>
            </a:r>
            <a:r>
              <a:rPr lang="es-419" sz="4800" dirty="0">
                <a:latin typeface="Bookman Old Style" panose="02050604050505020204" pitchFamily="18" charset="0"/>
              </a:rPr>
              <a:t>Servicios</a:t>
            </a:r>
            <a:r>
              <a:rPr lang="en-US" sz="4800" dirty="0">
                <a:latin typeface="Bookman Old Style" panose="02050604050505020204" pitchFamily="18" charset="0"/>
              </a:rPr>
              <a:t> de Coaching</a:t>
            </a:r>
          </a:p>
        </p:txBody>
      </p:sp>
      <p:sp>
        <p:nvSpPr>
          <p:cNvPr id="3" name="Subtitle 2">
            <a:extLst>
              <a:ext uri="{FF2B5EF4-FFF2-40B4-BE49-F238E27FC236}">
                <a16:creationId xmlns:a16="http://schemas.microsoft.com/office/drawing/2014/main" id="{AC755728-0CB8-1015-34A4-9BBC776E958F}"/>
              </a:ext>
            </a:extLst>
          </p:cNvPr>
          <p:cNvSpPr>
            <a:spLocks noGrp="1"/>
          </p:cNvSpPr>
          <p:nvPr>
            <p:ph type="subTitle" idx="1"/>
          </p:nvPr>
        </p:nvSpPr>
        <p:spPr/>
        <p:txBody>
          <a:bodyPr>
            <a:normAutofit/>
          </a:bodyPr>
          <a:lstStyle/>
          <a:p>
            <a:r>
              <a:rPr lang="es-AR" sz="3600">
                <a:latin typeface="Bookman Old Style" panose="02050604050505020204" pitchFamily="18" charset="0"/>
              </a:rPr>
              <a:t>Leccion</a:t>
            </a:r>
            <a:r>
              <a:rPr lang="es-AR" sz="3600" dirty="0">
                <a:latin typeface="Bookman Old Style" panose="02050604050505020204" pitchFamily="18" charset="0"/>
              </a:rPr>
              <a:t> 10 </a:t>
            </a:r>
          </a:p>
        </p:txBody>
      </p:sp>
    </p:spTree>
    <p:extLst>
      <p:ext uri="{BB962C8B-B14F-4D97-AF65-F5344CB8AC3E}">
        <p14:creationId xmlns:p14="http://schemas.microsoft.com/office/powerpoint/2010/main" val="424047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547C6-5062-7ED0-618C-BE801EAD40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D95F6-69EE-EECB-06BA-3E56AA68B5DE}"/>
              </a:ext>
            </a:extLst>
          </p:cNvPr>
          <p:cNvSpPr>
            <a:spLocks noGrp="1"/>
          </p:cNvSpPr>
          <p:nvPr>
            <p:ph type="title"/>
          </p:nvPr>
        </p:nvSpPr>
        <p:spPr/>
        <p:txBody>
          <a:bodyPr>
            <a:normAutofit fontScale="90000"/>
          </a:bodyPr>
          <a:lstStyle/>
          <a:p>
            <a:br>
              <a:rPr lang="en-US" sz="3100" kern="100" dirty="0">
                <a:effectLst/>
                <a:latin typeface="Bookman Old Style" panose="02050604050505020204" pitchFamily="18" charset="0"/>
                <a:ea typeface="Aptos" panose="020B0004020202020204" pitchFamily="34" charset="0"/>
                <a:cs typeface="Times New Roman" panose="02020603050405020304" pitchFamily="18" charset="0"/>
              </a:rPr>
            </a:br>
            <a:r>
              <a:rPr lang="es-ES" sz="3100" b="1" kern="100" dirty="0">
                <a:effectLst/>
                <a:latin typeface="Bookman Old Style" panose="02050604050505020204" pitchFamily="18" charset="0"/>
                <a:ea typeface="Aptos" panose="020B0004020202020204" pitchFamily="34" charset="0"/>
                <a:cs typeface="Times New Roman" panose="02020603050405020304" pitchFamily="18" charset="0"/>
              </a:rPr>
              <a:t>Con respecto a una relación de visitante, se pueden proporcionar las siguientes pautas:</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941BD19C-A7D9-DC42-BCD6-0E00EB594D7A}"/>
              </a:ext>
            </a:extLst>
          </p:cNvPr>
          <p:cNvSpPr>
            <a:spLocks noGrp="1"/>
          </p:cNvSpPr>
          <p:nvPr>
            <p:ph idx="1"/>
          </p:nvPr>
        </p:nvSpPr>
        <p:spPr>
          <a:xfrm>
            <a:off x="1295401" y="2938072"/>
            <a:ext cx="9601196" cy="2937796"/>
          </a:xfrm>
        </p:spPr>
        <p:txBody>
          <a:bodyPr/>
          <a:lstStyle/>
          <a:p>
            <a:pPr>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Reconozca el hecho de que el visitante preferiría no estar sentado aquí con usted. Preguntas como:</a:t>
            </a:r>
          </a:p>
          <a:p>
            <a:pPr>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—¿Qué tiene que cambiar para que no tengas que volver? </a:t>
            </a:r>
          </a:p>
          <a:p>
            <a:pPr>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y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"¿Cómo podemos asegurarnos de que estés aquí el menor tiempo posible?"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están indicados. </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276116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A139-9CF4-E401-0751-E7F223BFD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F759F-56AB-E0C1-AA88-9ACB4FD8637A}"/>
              </a:ext>
            </a:extLst>
          </p:cNvPr>
          <p:cNvSpPr>
            <a:spLocks noGrp="1"/>
          </p:cNvSpPr>
          <p:nvPr>
            <p:ph type="title"/>
          </p:nvPr>
        </p:nvSpPr>
        <p:spPr/>
        <p:txBody>
          <a:bodyPr/>
          <a:lstStyle/>
          <a:p>
            <a:r>
              <a:rPr lang="en-US" sz="4400" b="1" dirty="0">
                <a:effectLst/>
                <a:latin typeface="Bookman Old Style" panose="02050604050505020204" pitchFamily="18" charset="0"/>
                <a:ea typeface="Aptos" panose="020B0004020202020204" pitchFamily="34" charset="0"/>
                <a:cs typeface="Times New Roman" panose="02020603050405020304" pitchFamily="18" charset="0"/>
              </a:rPr>
              <a:t>El </a:t>
            </a:r>
            <a:r>
              <a:rPr lang="en-US" sz="4400" b="1" dirty="0" err="1">
                <a:effectLst/>
                <a:latin typeface="Bookman Old Style" panose="02050604050505020204" pitchFamily="18" charset="0"/>
                <a:ea typeface="Aptos" panose="020B0004020202020204" pitchFamily="34" charset="0"/>
                <a:cs typeface="Times New Roman" panose="02020603050405020304" pitchFamily="18" charset="0"/>
              </a:rPr>
              <a:t>demandante</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7415FA09-9654-2A67-5772-F0EC20424014}"/>
              </a:ext>
            </a:extLst>
          </p:cNvPr>
          <p:cNvSpPr>
            <a:spLocks noGrp="1"/>
          </p:cNvSpPr>
          <p:nvPr>
            <p:ph idx="1"/>
          </p:nvPr>
        </p:nvSpPr>
        <p:spPr/>
        <p:txBody>
          <a:bodyPr/>
          <a:lstStyle/>
          <a:p>
            <a:pPr algn="just">
              <a:buFont typeface="Wingdings" panose="05000000000000000000" pitchFamily="2" charset="2"/>
              <a:buChar char="§"/>
            </a:pPr>
            <a:r>
              <a:rPr lang="es-ES" sz="1800" b="1" dirty="0">
                <a:effectLst/>
                <a:latin typeface="Bookman Old Style" panose="02050604050505020204" pitchFamily="18" charset="0"/>
                <a:ea typeface="Aptos" panose="020B0004020202020204" pitchFamily="34" charset="0"/>
                <a:cs typeface="Times New Roman" panose="02020603050405020304" pitchFamily="18" charset="0"/>
              </a:rPr>
              <a:t>En una relación con el demandante, </a:t>
            </a: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el cliente </a:t>
            </a:r>
            <a:r>
              <a:rPr lang="es-ES" sz="1800" b="1" dirty="0">
                <a:effectLst/>
                <a:latin typeface="Bookman Old Style" panose="02050604050505020204" pitchFamily="18" charset="0"/>
                <a:ea typeface="Aptos" panose="020B0004020202020204" pitchFamily="34" charset="0"/>
                <a:cs typeface="Times New Roman" panose="02020603050405020304" pitchFamily="18" charset="0"/>
              </a:rPr>
              <a:t>proporciona </a:t>
            </a: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información sobre el problema. A menudo experimenta una gran cantidad de sufrimiento, y hay una </a:t>
            </a:r>
            <a:r>
              <a:rPr lang="es-ES" sz="1800" b="1" dirty="0">
                <a:effectLst/>
                <a:latin typeface="Bookman Old Style" panose="02050604050505020204" pitchFamily="18" charset="0"/>
                <a:ea typeface="Aptos" panose="020B0004020202020204" pitchFamily="34" charset="0"/>
                <a:cs typeface="Times New Roman" panose="02020603050405020304" pitchFamily="18" charset="0"/>
              </a:rPr>
              <a:t>petición de ayuda, </a:t>
            </a: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pero el cliente </a:t>
            </a:r>
            <a:r>
              <a:rPr lang="es-ES" sz="1800" b="1" dirty="0">
                <a:effectLst/>
                <a:latin typeface="Bookman Old Style" panose="02050604050505020204" pitchFamily="18" charset="0"/>
                <a:ea typeface="Aptos" panose="020B0004020202020204" pitchFamily="34" charset="0"/>
                <a:cs typeface="Times New Roman" panose="02020603050405020304" pitchFamily="18" charset="0"/>
              </a:rPr>
              <a:t>aún no se ve </a:t>
            </a: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a sí mismo como parte del problema o la solución. También es posible que el cliente haya sido en algún momento un cliente, pero ya no lo es. Alguien o algo más es el culpable del problema y necesita cambiar.</a:t>
            </a:r>
          </a:p>
          <a:p>
            <a:pPr algn="just">
              <a:buFont typeface="Wingdings" panose="05000000000000000000" pitchFamily="2" charset="2"/>
              <a:buChar char="§"/>
            </a:pPr>
            <a:r>
              <a:rPr lang="es-ES" sz="1800" b="1" dirty="0">
                <a:effectLst/>
                <a:latin typeface="Bookman Old Style" panose="02050604050505020204" pitchFamily="18" charset="0"/>
                <a:ea typeface="Aptos" panose="020B0004020202020204" pitchFamily="34" charset="0"/>
                <a:cs typeface="Times New Roman" panose="02020603050405020304" pitchFamily="18" charset="0"/>
              </a:rPr>
              <a:t>No hay motivación para que el cliente cambie su propio comportamiento. </a:t>
            </a: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Lo que al cliente le gustaría es que la </a:t>
            </a:r>
            <a:r>
              <a:rPr lang="es-ES" sz="1800" b="1" dirty="0">
                <a:effectLst/>
                <a:latin typeface="Bookman Old Style" panose="02050604050505020204" pitchFamily="18" charset="0"/>
                <a:ea typeface="Aptos" panose="020B0004020202020204" pitchFamily="34" charset="0"/>
                <a:cs typeface="Times New Roman" panose="02020603050405020304" pitchFamily="18" charset="0"/>
              </a:rPr>
              <a:t>otra persona </a:t>
            </a: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cambie o que cambie </a:t>
            </a:r>
            <a:r>
              <a:rPr lang="es-ES" sz="1800" b="1" dirty="0">
                <a:effectLst/>
                <a:latin typeface="Bookman Old Style" panose="02050604050505020204" pitchFamily="18" charset="0"/>
                <a:ea typeface="Aptos" panose="020B0004020202020204" pitchFamily="34" charset="0"/>
                <a:cs typeface="Times New Roman" panose="02020603050405020304" pitchFamily="18" charset="0"/>
              </a:rPr>
              <a:t>otra cosa, </a:t>
            </a: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con, tal vez, la ayuda de una pastilla, un milagro o el profesional. </a:t>
            </a:r>
          </a:p>
          <a:p>
            <a:pPr algn="just">
              <a:buFont typeface="Wingdings" panose="05000000000000000000" pitchFamily="2" charset="2"/>
              <a:buChar char="§"/>
            </a:pPr>
            <a:endParaRPr lang="en-US" dirty="0">
              <a:latin typeface="Bookman Old Style" panose="02050604050505020204" pitchFamily="18" charset="0"/>
            </a:endParaRPr>
          </a:p>
        </p:txBody>
      </p:sp>
    </p:spTree>
    <p:extLst>
      <p:ext uri="{BB962C8B-B14F-4D97-AF65-F5344CB8AC3E}">
        <p14:creationId xmlns:p14="http://schemas.microsoft.com/office/powerpoint/2010/main" val="23091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4FD6E-9D76-989E-81FB-86875E3A2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A4815-768F-0C83-0221-E24E2F03FD43}"/>
              </a:ext>
            </a:extLst>
          </p:cNvPr>
          <p:cNvSpPr>
            <a:spLocks noGrp="1"/>
          </p:cNvSpPr>
          <p:nvPr>
            <p:ph type="title"/>
          </p:nvPr>
        </p:nvSpPr>
        <p:spPr/>
        <p:txBody>
          <a:bodyPr/>
          <a:lstStyle/>
          <a:p>
            <a:r>
              <a:rPr lang="en-US" sz="4400" b="1" dirty="0">
                <a:effectLst/>
                <a:latin typeface="Bookman Old Style" panose="02050604050505020204" pitchFamily="18" charset="0"/>
                <a:ea typeface="Aptos" panose="020B0004020202020204" pitchFamily="34" charset="0"/>
                <a:cs typeface="Times New Roman" panose="02020603050405020304" pitchFamily="18" charset="0"/>
              </a:rPr>
              <a:t>El </a:t>
            </a:r>
            <a:r>
              <a:rPr lang="en-US" sz="4400" b="1" dirty="0" err="1">
                <a:effectLst/>
                <a:latin typeface="Bookman Old Style" panose="02050604050505020204" pitchFamily="18" charset="0"/>
                <a:ea typeface="Aptos" panose="020B0004020202020204" pitchFamily="34" charset="0"/>
                <a:cs typeface="Times New Roman" panose="02020603050405020304" pitchFamily="18" charset="0"/>
              </a:rPr>
              <a:t>demandante</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2588483-55EF-A476-306C-42B6F9C22DA8}"/>
              </a:ext>
            </a:extLst>
          </p:cNvPr>
          <p:cNvSpPr>
            <a:spLocks noGrp="1"/>
          </p:cNvSpPr>
          <p:nvPr>
            <p:ph idx="1"/>
          </p:nvPr>
        </p:nvSpPr>
        <p:spPr/>
        <p:txBody>
          <a:bodyPr/>
          <a:lstStyle/>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centrado en la solución reconoce el dolor del cliente ("¿Cómo te las arreglas para seguir adelante?") y puede sugerir que el cliente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observe los momentos en que el problema está ausente o es un problema menor</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Reflexione sobre lo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que es diferente entonces y sobre lo que él o ella está haciendo de manera diferente entonces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u observe los momentos en que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el problema deja de ser un problema por un corto período de tiempo.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también puede pedir a los clientes que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presten atención a los momentos en los que vislumbran lo que están buscando (objetivo), a lo que es diferente entonces y a lo que probablemente están haciendo de manera diferente entonces</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Al hacer estas preguntas, se invita al cliente a hablar ya no sobre el problema, sino sobre el objetivo y las soluciones.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95991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0555D-8391-8000-AB8B-DBA511767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A3120-4CF3-3EF9-B4A2-31B2A092A7A4}"/>
              </a:ext>
            </a:extLst>
          </p:cNvPr>
          <p:cNvSpPr>
            <a:spLocks noGrp="1"/>
          </p:cNvSpPr>
          <p:nvPr>
            <p:ph type="title"/>
          </p:nvPr>
        </p:nvSpPr>
        <p:spPr/>
        <p:txBody>
          <a:bodyPr/>
          <a:lstStyle/>
          <a:p>
            <a:r>
              <a:rPr lang="en-US" b="1" kern="100" dirty="0">
                <a:latin typeface="Bookman Old Style" panose="02050604050505020204" pitchFamily="18" charset="0"/>
                <a:ea typeface="Aptos" panose="020B0004020202020204" pitchFamily="34" charset="0"/>
                <a:cs typeface="Times New Roman" panose="02020603050405020304" pitchFamily="18" charset="0"/>
              </a:rPr>
              <a:t>El </a:t>
            </a:r>
            <a:r>
              <a:rPr lang="en-US" b="1" kern="100" dirty="0" err="1">
                <a:latin typeface="Bookman Old Style" panose="02050604050505020204" pitchFamily="18" charset="0"/>
                <a:ea typeface="Aptos" panose="020B0004020202020204" pitchFamily="34" charset="0"/>
                <a:cs typeface="Times New Roman" panose="02020603050405020304" pitchFamily="18" charset="0"/>
              </a:rPr>
              <a:t>cliente</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6941201-ECB9-464A-795A-AEB760A756D9}"/>
              </a:ext>
            </a:extLst>
          </p:cNvPr>
          <p:cNvSpPr>
            <a:spLocks noGrp="1"/>
          </p:cNvSpPr>
          <p:nvPr>
            <p:ph idx="1"/>
          </p:nvPr>
        </p:nvSpPr>
        <p:spPr/>
        <p:txBody>
          <a:bodyPr>
            <a:normAutofit fontScale="70000" lnSpcReduction="20000"/>
          </a:bodyPr>
          <a:lstStyle/>
          <a:p>
            <a:pPr marR="0" lvl="0" algn="just">
              <a:lnSpc>
                <a:spcPct val="115000"/>
              </a:lnSpc>
              <a:buFont typeface="Wingdings" panose="05000000000000000000" pitchFamily="2" charset="2"/>
              <a:buChar char="§"/>
            </a:pPr>
            <a:r>
              <a:rPr lang="es-ES" sz="2600" b="1" kern="100" dirty="0">
                <a:effectLst/>
                <a:latin typeface="Bookman Old Style" panose="02050604050505020204" pitchFamily="18" charset="0"/>
                <a:ea typeface="Aptos" panose="020B0004020202020204" pitchFamily="34" charset="0"/>
                <a:cs typeface="Times New Roman" panose="02020603050405020304" pitchFamily="18" charset="0"/>
              </a:rPr>
              <a:t>En una relación con el cliente, </a:t>
            </a:r>
            <a:r>
              <a:rPr lang="es-ES" sz="2600" kern="100" dirty="0">
                <a:effectLst/>
                <a:latin typeface="Bookman Old Style" panose="02050604050505020204" pitchFamily="18" charset="0"/>
                <a:ea typeface="Aptos" panose="020B0004020202020204" pitchFamily="34" charset="0"/>
                <a:cs typeface="Times New Roman" panose="02020603050405020304" pitchFamily="18" charset="0"/>
              </a:rPr>
              <a:t>el cliente </a:t>
            </a:r>
            <a:r>
              <a:rPr lang="es-ES" sz="2600" b="1" kern="100" dirty="0">
                <a:effectLst/>
                <a:latin typeface="Bookman Old Style" panose="02050604050505020204" pitchFamily="18" charset="0"/>
                <a:ea typeface="Aptos" panose="020B0004020202020204" pitchFamily="34" charset="0"/>
                <a:cs typeface="Times New Roman" panose="02020603050405020304" pitchFamily="18" charset="0"/>
              </a:rPr>
              <a:t>se ve </a:t>
            </a:r>
            <a:r>
              <a:rPr lang="es-ES" sz="2600" kern="100" dirty="0">
                <a:effectLst/>
                <a:latin typeface="Bookman Old Style" panose="02050604050505020204" pitchFamily="18" charset="0"/>
                <a:ea typeface="Aptos" panose="020B0004020202020204" pitchFamily="34" charset="0"/>
                <a:cs typeface="Times New Roman" panose="02020603050405020304" pitchFamily="18" charset="0"/>
              </a:rPr>
              <a:t>a sí mismo como parte del problema o de la solución, hay sufrimiento y una petición de ayuda, y el cliente está motivado para cambiar su propio comportamiento</a:t>
            </a:r>
            <a:r>
              <a:rPr lang="es-ES" sz="2600" b="1" kern="100" dirty="0">
                <a:effectLst/>
                <a:latin typeface="Bookman Old Style" panose="02050604050505020204" pitchFamily="18" charset="0"/>
                <a:ea typeface="Aptos" panose="020B0004020202020204" pitchFamily="34" charset="0"/>
                <a:cs typeface="Times New Roman" panose="02020603050405020304" pitchFamily="18" charset="0"/>
              </a:rPr>
              <a:t>. El cliente utiliza las palabras "yo" o "nosotros" en su petición de ayuda. </a:t>
            </a:r>
            <a:r>
              <a:rPr lang="es-ES" sz="2600" kern="100" dirty="0">
                <a:effectLst/>
                <a:latin typeface="Bookman Old Style" panose="02050604050505020204" pitchFamily="18" charset="0"/>
                <a:ea typeface="Aptos" panose="020B0004020202020204" pitchFamily="34" charset="0"/>
                <a:cs typeface="Times New Roman" panose="02020603050405020304" pitchFamily="18" charset="0"/>
              </a:rPr>
              <a:t>Las relaciones con los clientes son minoritarias en el primer contacto de los clientes con el profesional, pero a los profesionales les encantan. Son muy satisfactorios. </a:t>
            </a:r>
          </a:p>
          <a:p>
            <a:pPr marR="0" lvl="0" algn="just">
              <a:lnSpc>
                <a:spcPct val="115000"/>
              </a:lnSpc>
              <a:buFont typeface="Wingdings" panose="05000000000000000000" pitchFamily="2" charset="2"/>
              <a:buChar char="§"/>
            </a:pPr>
            <a:r>
              <a:rPr lang="es-ES" sz="2600" kern="100" dirty="0">
                <a:effectLst/>
                <a:latin typeface="Bookman Old Style" panose="02050604050505020204" pitchFamily="18" charset="0"/>
                <a:ea typeface="Aptos" panose="020B0004020202020204" pitchFamily="34" charset="0"/>
                <a:cs typeface="Times New Roman" panose="02020603050405020304" pitchFamily="18" charset="0"/>
              </a:rPr>
              <a:t>Sin embargo, el principal desafío para el profesional es </a:t>
            </a:r>
            <a:r>
              <a:rPr lang="es-ES" sz="2600" b="1" kern="100" dirty="0">
                <a:effectLst/>
                <a:latin typeface="Bookman Old Style" panose="02050604050505020204" pitchFamily="18" charset="0"/>
                <a:ea typeface="Aptos" panose="020B0004020202020204" pitchFamily="34" charset="0"/>
                <a:cs typeface="Times New Roman" panose="02020603050405020304" pitchFamily="18" charset="0"/>
              </a:rPr>
              <a:t>inspirar motivación </a:t>
            </a:r>
            <a:r>
              <a:rPr lang="es-ES" sz="2600" kern="100" dirty="0">
                <a:effectLst/>
                <a:latin typeface="Bookman Old Style" panose="02050604050505020204" pitchFamily="18" charset="0"/>
                <a:ea typeface="Aptos" panose="020B0004020202020204" pitchFamily="34" charset="0"/>
                <a:cs typeface="Times New Roman" panose="02020603050405020304" pitchFamily="18" charset="0"/>
              </a:rPr>
              <a:t>para cambios de comportamiento en los visitantes y denunciantes. </a:t>
            </a:r>
          </a:p>
          <a:p>
            <a:pPr marR="0" lvl="0" algn="just">
              <a:lnSpc>
                <a:spcPct val="115000"/>
              </a:lnSpc>
              <a:buFont typeface="Wingdings" panose="05000000000000000000" pitchFamily="2" charset="2"/>
              <a:buChar char="§"/>
            </a:pPr>
            <a:r>
              <a:rPr lang="es-ES" sz="2600" kern="100" dirty="0">
                <a:effectLst/>
                <a:latin typeface="Bookman Old Style" panose="02050604050505020204" pitchFamily="18" charset="0"/>
                <a:ea typeface="Aptos" panose="020B0004020202020204" pitchFamily="34" charset="0"/>
                <a:cs typeface="Times New Roman" panose="02020603050405020304" pitchFamily="18" charset="0"/>
              </a:rPr>
              <a:t>Los finlandeses no se sentían cómodos con "Visitante - Demandante – Cliente". Preferían "Transeúnte – Navegador – Comprador".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95527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C28A-4920-AB14-BA23-A799CB294E37}"/>
              </a:ext>
            </a:extLst>
          </p:cNvPr>
          <p:cNvSpPr>
            <a:spLocks noGrp="1"/>
          </p:cNvSpPr>
          <p:nvPr>
            <p:ph type="title"/>
          </p:nvPr>
        </p:nvSpPr>
        <p:spPr/>
        <p:txBody>
          <a:bodyPr>
            <a:normAutofit fontScale="90000"/>
          </a:bodyPr>
          <a:lstStyle/>
          <a:p>
            <a:r>
              <a:rPr lang="es-ES" b="1" dirty="0">
                <a:latin typeface="Bookman Old Style" panose="02050604050505020204" pitchFamily="18" charset="0"/>
              </a:rPr>
              <a:t>Cómo ayudar a los visitantes, demandantes y clientes</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9DF5BBC-34EC-FA0A-A437-188102FD3D9F}"/>
              </a:ext>
            </a:extLst>
          </p:cNvPr>
          <p:cNvSpPr>
            <a:spLocks noGrp="1"/>
          </p:cNvSpPr>
          <p:nvPr>
            <p:ph idx="1"/>
          </p:nvPr>
        </p:nvSpPr>
        <p:spPr/>
        <p:txBody>
          <a:bodyPr/>
          <a:lstStyle/>
          <a:p>
            <a:pPr algn="just">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Felicitar al visitante.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Desarrollar la relación: ¿explorar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qué pasa ahora?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¿Y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cómo no hacerle perder el tiempo</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Apoye y empodere al demandante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para que observe, aprenda a ver y sea capaz de soportar lo que ve.</a:t>
            </a:r>
          </a:p>
          <a:p>
            <a:pPr algn="just">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Ayudar al cliente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a satisfacer sus necesidades y aprender cómo ayudarse a sí mismo a continuar el proceso en el futuro. </a:t>
            </a:r>
          </a:p>
          <a:p>
            <a:pPr algn="just">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Explora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lo que puedes controlar y redefine la responsabilidad.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45677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D878F-4E5F-48B5-117B-F8C693E50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CEF35-6DB2-4ECA-1438-8CD385124CE1}"/>
              </a:ext>
            </a:extLst>
          </p:cNvPr>
          <p:cNvSpPr>
            <a:spLocks noGrp="1"/>
          </p:cNvSpPr>
          <p:nvPr>
            <p:ph type="title"/>
          </p:nvPr>
        </p:nvSpPr>
        <p:spPr/>
        <p:txBody>
          <a:bodyPr>
            <a:normAutofit fontScale="90000"/>
          </a:bodyPr>
          <a:lstStyle/>
          <a:p>
            <a:r>
              <a:rPr lang="es-ES" b="1" dirty="0">
                <a:latin typeface="Bookman Old Style" panose="02050604050505020204" pitchFamily="18" charset="0"/>
              </a:rPr>
              <a:t>Cómo ayudar a los visitantes, demandantes y clientes</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8A571F4-A293-08A4-F378-E4B942DDB482}"/>
              </a:ext>
            </a:extLst>
          </p:cNvPr>
          <p:cNvSpPr>
            <a:spLocks noGrp="1"/>
          </p:cNvSpPr>
          <p:nvPr>
            <p:ph idx="1"/>
          </p:nvPr>
        </p:nvSpPr>
        <p:spPr/>
        <p:txBody>
          <a:bodyPr/>
          <a:lstStyle/>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Es importante que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no se den sugerencias de tareas a los visitantes</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Los demandantes solo reciben sugerencias para tareas de observación. </a:t>
            </a:r>
          </a:p>
          <a:p>
            <a:pPr algn="just">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A los clientes, se les pueden dar sugerencias para tareas tanto de observación como de comportamiento.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Si tiene dudas sobre si un cliente ya es un cliente, elija intervenciones que se adapten al demandante. En caso de duda sobre si alguien es un demandante, opte por intervenciones que se adapten al visitante.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 aceptación incondicional significa creer que todas las posiciones están bien. Trabajar con ellos donde están hace que la colaboración sea más fácil y positiva. </a:t>
            </a:r>
          </a:p>
          <a:p>
            <a:pPr algn="just">
              <a:buFont typeface="Wingdings" panose="05000000000000000000" pitchFamily="2" charset="2"/>
              <a:buChar char="§"/>
            </a:pPr>
            <a:endParaRPr lang="es-ES" sz="1800" kern="100" dirty="0">
              <a:effectLst/>
              <a:latin typeface="Bookman Old Style" panose="02050604050505020204" pitchFamily="18"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9522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0B0C2-9F81-DC35-EB20-FDC59AAB43D3}"/>
              </a:ext>
            </a:extLst>
          </p:cNvPr>
          <p:cNvSpPr>
            <a:spLocks noGrp="1"/>
          </p:cNvSpPr>
          <p:nvPr>
            <p:ph type="title"/>
          </p:nvPr>
        </p:nvSpPr>
        <p:spPr/>
        <p:txBody>
          <a:bodyPr>
            <a:normAutofit fontScale="90000"/>
          </a:bodyPr>
          <a:lstStyle/>
          <a:p>
            <a:r>
              <a:rPr lang="es-AR" sz="6000" b="1">
                <a:latin typeface="Bookman Old Style" panose="02050604050505020204" pitchFamily="18" charset="0"/>
              </a:rPr>
              <a:t>Sesiones Subsecuentes</a:t>
            </a:r>
          </a:p>
        </p:txBody>
      </p:sp>
    </p:spTree>
    <p:extLst>
      <p:ext uri="{BB962C8B-B14F-4D97-AF65-F5344CB8AC3E}">
        <p14:creationId xmlns:p14="http://schemas.microsoft.com/office/powerpoint/2010/main" val="32554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41E0-EB29-F9FD-5F73-9F2DA9DE3CE4}"/>
              </a:ext>
            </a:extLst>
          </p:cNvPr>
          <p:cNvSpPr>
            <a:spLocks noGrp="1"/>
          </p:cNvSpPr>
          <p:nvPr>
            <p:ph type="title"/>
          </p:nvPr>
        </p:nvSpPr>
        <p:spPr>
          <a:xfrm>
            <a:off x="1295401" y="914037"/>
            <a:ext cx="9601196" cy="1303867"/>
          </a:xfrm>
        </p:spPr>
        <p:txBody>
          <a:bodyPr>
            <a:noAutofit/>
          </a:bodyPr>
          <a:lstStyle/>
          <a:p>
            <a:br>
              <a:rPr lang="es-AR" sz="3600" kern="100">
                <a:effectLst/>
                <a:latin typeface="Bookman Old Style" panose="02050604050505020204" pitchFamily="18" charset="0"/>
                <a:ea typeface="Aptos" panose="020B0004020202020204" pitchFamily="34" charset="0"/>
                <a:cs typeface="Times New Roman" panose="02020603050405020304" pitchFamily="18" charset="0"/>
              </a:rPr>
            </a:br>
            <a:r>
              <a:rPr lang="es-AR" sz="3600" kern="100">
                <a:effectLst/>
                <a:latin typeface="Bookman Old Style" panose="02050604050505020204" pitchFamily="18" charset="0"/>
                <a:ea typeface="Aptos" panose="020B0004020202020204" pitchFamily="34" charset="0"/>
                <a:cs typeface="Times New Roman" panose="02020603050405020304" pitchFamily="18" charset="0"/>
              </a:rPr>
              <a:t>EARS para sesiones subsecuentes– de acuerdo con </a:t>
            </a:r>
            <a:r>
              <a:rPr lang="es-AR" sz="3600" kern="100" dirty="0" err="1">
                <a:effectLst/>
                <a:latin typeface="Bookman Old Style" panose="02050604050505020204" pitchFamily="18" charset="0"/>
                <a:ea typeface="Aptos" panose="020B0004020202020204" pitchFamily="34" charset="0"/>
                <a:cs typeface="Times New Roman" panose="02020603050405020304" pitchFamily="18" charset="0"/>
              </a:rPr>
              <a:t>DeJong</a:t>
            </a:r>
            <a:r>
              <a:rPr lang="es-AR" sz="3600" kern="100" dirty="0">
                <a:effectLst/>
                <a:latin typeface="Bookman Old Style" panose="02050604050505020204" pitchFamily="18" charset="0"/>
                <a:ea typeface="Aptos" panose="020B0004020202020204" pitchFamily="34" charset="0"/>
                <a:cs typeface="Times New Roman" panose="02020603050405020304" pitchFamily="18" charset="0"/>
              </a:rPr>
              <a:t> y </a:t>
            </a:r>
            <a:r>
              <a:rPr lang="es-AR" sz="3600" kern="100" dirty="0" err="1">
                <a:effectLst/>
                <a:latin typeface="Bookman Old Style" panose="02050604050505020204" pitchFamily="18" charset="0"/>
                <a:ea typeface="Aptos" panose="020B0004020202020204" pitchFamily="34" charset="0"/>
                <a:cs typeface="Times New Roman" panose="02020603050405020304" pitchFamily="18" charset="0"/>
              </a:rPr>
              <a:t>Berg</a:t>
            </a:r>
            <a:r>
              <a:rPr lang="es-AR" sz="3600" kern="100" dirty="0">
                <a:effectLst/>
                <a:latin typeface="Bookman Old Style" panose="02050604050505020204" pitchFamily="18" charset="0"/>
                <a:ea typeface="Aptos" panose="020B0004020202020204" pitchFamily="34" charset="0"/>
                <a:cs typeface="Times New Roman" panose="02020603050405020304" pitchFamily="18" charset="0"/>
              </a:rPr>
              <a:t> (1997)</a:t>
            </a:r>
            <a:br>
              <a:rPr lang="es-AR" sz="3600" kern="100" dirty="0">
                <a:effectLst/>
                <a:latin typeface="Aptos" panose="020B0004020202020204" pitchFamily="34" charset="0"/>
                <a:ea typeface="Aptos" panose="020B0004020202020204" pitchFamily="34" charset="0"/>
                <a:cs typeface="Times New Roman" panose="02020603050405020304" pitchFamily="18" charset="0"/>
              </a:rPr>
            </a:br>
            <a:endParaRPr lang="es-AR" sz="36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092900C7-EB4E-A0DB-6A22-103A6AC5A8EF}"/>
              </a:ext>
            </a:extLst>
          </p:cNvPr>
          <p:cNvSpPr>
            <a:spLocks noGrp="1"/>
          </p:cNvSpPr>
          <p:nvPr>
            <p:ph idx="1"/>
          </p:nvPr>
        </p:nvSpPr>
        <p:spPr/>
        <p:txBody>
          <a:bodyPr>
            <a:normAutofit lnSpcReduction="10000"/>
          </a:bodyPr>
          <a:lstStyle/>
          <a:p>
            <a:pPr marR="0" algn="just">
              <a:lnSpc>
                <a:spcPct val="115000"/>
              </a:lnSpc>
              <a:spcAft>
                <a:spcPts val="800"/>
              </a:spcAft>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a:t>
            </a:r>
            <a:r>
              <a:rPr lang="es-ES" sz="1800" b="1" kern="100" dirty="0" err="1">
                <a:effectLst/>
                <a:latin typeface="Bookman Old Style" panose="02050604050505020204" pitchFamily="18" charset="0"/>
                <a:ea typeface="Aptos" panose="020B0004020202020204" pitchFamily="34" charset="0"/>
                <a:cs typeface="Times New Roman" panose="02020603050405020304" pitchFamily="18" charset="0"/>
              </a:rPr>
              <a:t>Elicting</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 Obtención -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Elaboración de historias de progreso y excepciones</a:t>
            </a:r>
          </a:p>
          <a:p>
            <a:pPr marR="0" algn="just">
              <a:lnSpc>
                <a:spcPct val="115000"/>
              </a:lnSpc>
              <a:spcAft>
                <a:spcPts val="800"/>
              </a:spcAft>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a:t>
            </a:r>
            <a:r>
              <a:rPr lang="es-ES" sz="1800" b="1" kern="100" dirty="0" err="1">
                <a:effectLst/>
                <a:latin typeface="Bookman Old Style" panose="02050604050505020204" pitchFamily="18" charset="0"/>
                <a:ea typeface="Aptos" panose="020B0004020202020204" pitchFamily="34" charset="0"/>
                <a:cs typeface="Times New Roman" panose="02020603050405020304" pitchFamily="18" charset="0"/>
              </a:rPr>
              <a:t>Amplifying</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 Amplificación – 1.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Se pide al cliente que describa en detalle las diferencias entre el momento en que se produce la excepción y los momentos problemáticos.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2.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Se examina cómo se llevó a cabo la excepción, especialmente qué papel jugó el cliente en ella. </a:t>
            </a:r>
          </a:p>
          <a:p>
            <a:pPr marR="0" algn="just">
              <a:lnSpc>
                <a:spcPct val="115000"/>
              </a:lnSpc>
              <a:spcAft>
                <a:spcPts val="800"/>
              </a:spcAft>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a:t>
            </a:r>
            <a:r>
              <a:rPr lang="es-ES" sz="1800" b="1" kern="100" dirty="0" err="1">
                <a:effectLst/>
                <a:latin typeface="Bookman Old Style" panose="02050604050505020204" pitchFamily="18" charset="0"/>
                <a:ea typeface="Aptos" panose="020B0004020202020204" pitchFamily="34" charset="0"/>
                <a:cs typeface="Times New Roman" panose="02020603050405020304" pitchFamily="18" charset="0"/>
              </a:rPr>
              <a:t>Reinforcing</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 Refuerzo: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refuerza el éxito y los factores que han llevado a las excepciones a través de la exploración meticulosa de las excepciones y elogiando al cliente.</a:t>
            </a:r>
          </a:p>
          <a:p>
            <a:pPr marR="0" algn="just">
              <a:lnSpc>
                <a:spcPct val="115000"/>
              </a:lnSpc>
              <a:spcAft>
                <a:spcPts val="800"/>
              </a:spcAft>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a:t>
            </a:r>
            <a:r>
              <a:rPr lang="es-ES" sz="1800" b="1" kern="100" dirty="0" err="1">
                <a:effectLst/>
                <a:latin typeface="Bookman Old Style" panose="02050604050505020204" pitchFamily="18" charset="0"/>
                <a:ea typeface="Aptos" panose="020B0004020202020204" pitchFamily="34" charset="0"/>
                <a:cs typeface="Times New Roman" panose="02020603050405020304" pitchFamily="18" charset="0"/>
              </a:rPr>
              <a:t>Start</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s-ES" sz="1800" b="1" kern="100" dirty="0" err="1">
                <a:effectLst/>
                <a:latin typeface="Bookman Old Style" panose="02050604050505020204" pitchFamily="18" charset="0"/>
                <a:ea typeface="Aptos" panose="020B0004020202020204" pitchFamily="34" charset="0"/>
                <a:cs typeface="Times New Roman" panose="02020603050405020304" pitchFamily="18" charset="0"/>
              </a:rPr>
              <a:t>again</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 Empezar de nuevo –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¿Y qué más va mejor?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22008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16D9-2ABC-8531-F613-33911D2F70A8}"/>
              </a:ext>
            </a:extLst>
          </p:cNvPr>
          <p:cNvSpPr>
            <a:spLocks noGrp="1"/>
          </p:cNvSpPr>
          <p:nvPr>
            <p:ph type="title"/>
          </p:nvPr>
        </p:nvSpPr>
        <p:spPr>
          <a:xfrm>
            <a:off x="1295402" y="1011315"/>
            <a:ext cx="9601196" cy="1021404"/>
          </a:xfrm>
        </p:spPr>
        <p:txBody>
          <a:bodyPr>
            <a:noAutofit/>
          </a:bodyPr>
          <a:lstStyle/>
          <a:p>
            <a:br>
              <a:rPr lang="en-US" sz="4000" kern="100" dirty="0">
                <a:latin typeface="Bookman Old Style" panose="02050604050505020204" pitchFamily="18" charset="0"/>
                <a:ea typeface="Aptos" panose="020B0004020202020204" pitchFamily="34" charset="0"/>
                <a:cs typeface="Times New Roman" panose="02020603050405020304" pitchFamily="18" charset="0"/>
              </a:rPr>
            </a:br>
            <a:r>
              <a:rPr lang="es-AR" sz="4000" b="1" kern="100" dirty="0">
                <a:latin typeface="Bookman Old Style" panose="02050604050505020204" pitchFamily="18" charset="0"/>
                <a:ea typeface="Aptos" panose="020B0004020202020204" pitchFamily="34" charset="0"/>
                <a:cs typeface="Times New Roman" panose="02020603050405020304" pitchFamily="18" charset="0"/>
              </a:rPr>
              <a:t>Sesiones S</a:t>
            </a:r>
            <a:r>
              <a:rPr lang="es-AR" sz="4000" b="1" kern="100" dirty="0">
                <a:effectLst/>
                <a:latin typeface="Bookman Old Style" panose="02050604050505020204" pitchFamily="18" charset="0"/>
                <a:ea typeface="Aptos" panose="020B0004020202020204" pitchFamily="34" charset="0"/>
                <a:cs typeface="Times New Roman" panose="02020603050405020304" pitchFamily="18" charset="0"/>
              </a:rPr>
              <a:t>ubsecuentes</a:t>
            </a:r>
            <a:r>
              <a:rPr lang="en-US" sz="4000" b="1" kern="100" dirty="0">
                <a:effectLst/>
                <a:latin typeface="Bookman Old Style" panose="02050604050505020204" pitchFamily="18" charset="0"/>
                <a:ea typeface="Aptos" panose="020B0004020202020204" pitchFamily="34" charset="0"/>
                <a:cs typeface="Times New Roman" panose="02020603050405020304" pitchFamily="18" charset="0"/>
              </a:rPr>
              <a:t>: </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sz="40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8A1CFE4-A5A8-32D4-5BD2-658A71F59B9D}"/>
              </a:ext>
            </a:extLst>
          </p:cNvPr>
          <p:cNvSpPr>
            <a:spLocks noGrp="1"/>
          </p:cNvSpPr>
          <p:nvPr>
            <p:ph idx="1"/>
          </p:nvPr>
        </p:nvSpPr>
        <p:spPr>
          <a:xfrm>
            <a:off x="1295402" y="2998033"/>
            <a:ext cx="9601196" cy="2848652"/>
          </a:xfrm>
        </p:spPr>
        <p:txBody>
          <a:bodyPr/>
          <a:lstStyle/>
          <a:p>
            <a:pPr algn="just"/>
            <a:r>
              <a:rPr lang="es-ES" sz="2000" kern="100" dirty="0">
                <a:effectLst/>
                <a:latin typeface="Bookman Old Style" panose="02050604050505020204" pitchFamily="18" charset="0"/>
                <a:ea typeface="Aptos" panose="020B0004020202020204" pitchFamily="34" charset="0"/>
                <a:cs typeface="Times New Roman" panose="02020603050405020304" pitchFamily="18" charset="0"/>
              </a:rPr>
              <a:t>La primera pregunta al comienzo de cada sesión: </a:t>
            </a:r>
            <a:r>
              <a:rPr lang="es-ES" sz="2000" b="1" kern="100" dirty="0">
                <a:effectLst/>
                <a:latin typeface="Bookman Old Style" panose="02050604050505020204" pitchFamily="18" charset="0"/>
                <a:ea typeface="Aptos" panose="020B0004020202020204" pitchFamily="34" charset="0"/>
                <a:cs typeface="Times New Roman" panose="02020603050405020304" pitchFamily="18" charset="0"/>
              </a:rPr>
              <a:t>"¿Qué es mejor?" </a:t>
            </a:r>
            <a:r>
              <a:rPr lang="es-ES" sz="2000" kern="100" dirty="0">
                <a:effectLst/>
                <a:latin typeface="Bookman Old Style" panose="02050604050505020204" pitchFamily="18" charset="0"/>
                <a:ea typeface="Aptos" panose="020B0004020202020204" pitchFamily="34" charset="0"/>
                <a:cs typeface="Times New Roman" panose="02020603050405020304" pitchFamily="18" charset="0"/>
              </a:rPr>
              <a:t>– esta pregunta sugiere implícitamente que algo va mejor y que sólo hay que </a:t>
            </a:r>
            <a:r>
              <a:rPr lang="es-ES" sz="2000" b="1" kern="100" dirty="0">
                <a:effectLst/>
                <a:latin typeface="Bookman Old Style" panose="02050604050505020204" pitchFamily="18" charset="0"/>
                <a:ea typeface="Aptos" panose="020B0004020202020204" pitchFamily="34" charset="0"/>
                <a:cs typeface="Times New Roman" panose="02020603050405020304" pitchFamily="18" charset="0"/>
              </a:rPr>
              <a:t>prestar atención </a:t>
            </a:r>
            <a:r>
              <a:rPr lang="es-ES" sz="2000" kern="100" dirty="0">
                <a:effectLst/>
                <a:latin typeface="Bookman Old Style" panose="02050604050505020204" pitchFamily="18" charset="0"/>
                <a:ea typeface="Aptos" panose="020B0004020202020204" pitchFamily="34" charset="0"/>
                <a:cs typeface="Times New Roman" panose="02020603050405020304" pitchFamily="18" charset="0"/>
              </a:rPr>
              <a:t>a lo que va mejor.  </a:t>
            </a:r>
          </a:p>
          <a:p>
            <a:pPr algn="just"/>
            <a:r>
              <a:rPr lang="es-ES" sz="2000" kern="100" dirty="0">
                <a:effectLst/>
                <a:latin typeface="Bookman Old Style" panose="02050604050505020204" pitchFamily="18" charset="0"/>
                <a:ea typeface="Aptos" panose="020B0004020202020204" pitchFamily="34" charset="0"/>
                <a:cs typeface="Times New Roman" panose="02020603050405020304" pitchFamily="18" charset="0"/>
              </a:rPr>
              <a:t>Continúa buscando excepciones, desde la perspectiva de que siempre puedes encontrarlas si las buscas.</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64204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5659C-FDA9-7BFA-B00B-3871B5CC6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420B8-B638-ED2F-3C5A-463B1DD5836F}"/>
              </a:ext>
            </a:extLst>
          </p:cNvPr>
          <p:cNvSpPr>
            <a:spLocks noGrp="1"/>
          </p:cNvSpPr>
          <p:nvPr>
            <p:ph type="title"/>
          </p:nvPr>
        </p:nvSpPr>
        <p:spPr/>
        <p:txBody>
          <a:bodyPr>
            <a:noAutofit/>
          </a:bodyPr>
          <a:lstStyle/>
          <a:p>
            <a:br>
              <a:rPr lang="en-US" sz="4000" kern="100" dirty="0">
                <a:effectLst/>
                <a:latin typeface="Bookman Old Style" panose="02050604050505020204" pitchFamily="18" charset="0"/>
                <a:ea typeface="Aptos" panose="020B0004020202020204" pitchFamily="34" charset="0"/>
                <a:cs typeface="Times New Roman" panose="02020603050405020304" pitchFamily="18" charset="0"/>
              </a:rPr>
            </a:br>
            <a:r>
              <a:rPr lang="es-AR" sz="4000" b="1" kern="100" dirty="0">
                <a:effectLst/>
                <a:latin typeface="Bookman Old Style" panose="02050604050505020204" pitchFamily="18" charset="0"/>
                <a:ea typeface="Aptos" panose="020B0004020202020204" pitchFamily="34" charset="0"/>
                <a:cs typeface="Times New Roman" panose="02020603050405020304" pitchFamily="18" charset="0"/>
              </a:rPr>
              <a:t>Cuatro posibles respuestas</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sz="4000"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BDF01711-03B4-17DB-9DBE-C1CFC65DE1BC}"/>
              </a:ext>
            </a:extLst>
          </p:cNvPr>
          <p:cNvSpPr>
            <a:spLocks noGrp="1"/>
          </p:cNvSpPr>
          <p:nvPr>
            <p:ph idx="1"/>
          </p:nvPr>
        </p:nvSpPr>
        <p:spPr/>
        <p:txBody>
          <a:bodyPr>
            <a:normAutofit lnSpcReduction="10000"/>
          </a:bodyPr>
          <a:lstStyle/>
          <a:p>
            <a:pPr algn="just"/>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"Las cosas van mejor" –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profesional hace bien en pedir detalles sobre las mejoras, enfatizar la diferencia con respecto a cómo eran las cosas antes y hacer cumplidos. </a:t>
            </a:r>
          </a:p>
          <a:p>
            <a:pPr lvl="1"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¿Cómo lo lograste?</a:t>
            </a:r>
          </a:p>
          <a:p>
            <a:pPr lvl="1"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¿Cómo se las arregla para...?</a:t>
            </a:r>
          </a:p>
          <a:p>
            <a:pPr lvl="1"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¿Cómo lograste dar un paso tan grande?</a:t>
            </a:r>
          </a:p>
          <a:p>
            <a:pPr lvl="1"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¿Cómo se te ocurrió esa buena idea?</a:t>
            </a:r>
          </a:p>
          <a:p>
            <a:pPr lvl="1"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te dijiste a ti mismo para ayudarte a hacerlo de esa manera?</a:t>
            </a:r>
          </a:p>
          <a:p>
            <a:pPr lvl="1"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tienes que seguir haciendo para que suceda más a menudo?</a:t>
            </a:r>
          </a:p>
          <a:p>
            <a:pPr lvl="1" algn="just"/>
            <a:endParaRPr lang="en-US" dirty="0">
              <a:latin typeface="Bookman Old Style" panose="02050604050505020204" pitchFamily="18" charset="0"/>
            </a:endParaRPr>
          </a:p>
        </p:txBody>
      </p:sp>
    </p:spTree>
    <p:extLst>
      <p:ext uri="{BB962C8B-B14F-4D97-AF65-F5344CB8AC3E}">
        <p14:creationId xmlns:p14="http://schemas.microsoft.com/office/powerpoint/2010/main" val="234691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326A-CE2E-E8F0-6921-DD7A7DC935B3}"/>
              </a:ext>
            </a:extLst>
          </p:cNvPr>
          <p:cNvSpPr>
            <a:spLocks noGrp="1"/>
          </p:cNvSpPr>
          <p:nvPr>
            <p:ph type="title"/>
          </p:nvPr>
        </p:nvSpPr>
        <p:spPr/>
        <p:txBody>
          <a:bodyPr>
            <a:noAutofit/>
          </a:bodyPr>
          <a:lstStyle/>
          <a:p>
            <a:br>
              <a:rPr lang="en-US" sz="5400" b="1" dirty="0">
                <a:latin typeface="Bookman Old Style" panose="02050604050505020204" pitchFamily="18" charset="0"/>
              </a:rPr>
            </a:br>
            <a:br>
              <a:rPr lang="en-US" sz="5400" b="1" dirty="0">
                <a:latin typeface="Bookman Old Style" panose="02050604050505020204" pitchFamily="18" charset="0"/>
              </a:rPr>
            </a:br>
            <a:br>
              <a:rPr lang="en-US" sz="5400" b="1" dirty="0">
                <a:latin typeface="Bookman Old Style" panose="02050604050505020204" pitchFamily="18" charset="0"/>
              </a:rPr>
            </a:br>
            <a:br>
              <a:rPr lang="en-US" sz="5400" b="1" dirty="0">
                <a:latin typeface="Bookman Old Style" panose="02050604050505020204" pitchFamily="18" charset="0"/>
              </a:rPr>
            </a:br>
            <a:r>
              <a:rPr lang="es-ES" sz="4000" b="1" dirty="0">
                <a:latin typeface="Bookman Old Style" panose="02050604050505020204" pitchFamily="18" charset="0"/>
              </a:rPr>
              <a:t>Consejos de coaching centrados en soluciones para continuar y terminar</a:t>
            </a:r>
            <a:endParaRPr lang="en-US" sz="4000" dirty="0"/>
          </a:p>
        </p:txBody>
      </p:sp>
    </p:spTree>
    <p:extLst>
      <p:ext uri="{BB962C8B-B14F-4D97-AF65-F5344CB8AC3E}">
        <p14:creationId xmlns:p14="http://schemas.microsoft.com/office/powerpoint/2010/main" val="394410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91C68-6FB4-EFE3-ACEA-D58639D33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2E2C8-BDC6-F5D9-DFF3-835C756DF382}"/>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“Las </a:t>
            </a:r>
            <a:r>
              <a:rPr lang="es-AR" sz="4400" b="1" kern="100" dirty="0">
                <a:effectLst/>
                <a:latin typeface="Bookman Old Style" panose="02050604050505020204" pitchFamily="18" charset="0"/>
                <a:ea typeface="Aptos" panose="020B0004020202020204" pitchFamily="34" charset="0"/>
                <a:cs typeface="Times New Roman" panose="02020603050405020304" pitchFamily="18" charset="0"/>
              </a:rPr>
              <a:t>cosas</a:t>
            </a:r>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 van </a:t>
            </a:r>
            <a:r>
              <a:rPr lang="en-US" sz="4400" b="1" kern="100" dirty="0" err="1">
                <a:effectLst/>
                <a:latin typeface="Bookman Old Style" panose="02050604050505020204" pitchFamily="18" charset="0"/>
                <a:ea typeface="Aptos" panose="020B0004020202020204" pitchFamily="34" charset="0"/>
                <a:cs typeface="Times New Roman" panose="02020603050405020304" pitchFamily="18" charset="0"/>
              </a:rPr>
              <a:t>mejor</a:t>
            </a:r>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B251F009-A375-0D2C-CB56-31270E815705}"/>
              </a:ext>
            </a:extLst>
          </p:cNvPr>
          <p:cNvSpPr>
            <a:spLocks noGrp="1"/>
          </p:cNvSpPr>
          <p:nvPr>
            <p:ph idx="1"/>
          </p:nvPr>
        </p:nvSpPr>
        <p:spPr/>
        <p:txBody>
          <a:bodyPr/>
          <a:lstStyle/>
          <a:p>
            <a:pPr lvl="1" algn="just">
              <a:buFont typeface="Wingdings" panose="05000000000000000000" pitchFamily="2" charset="2"/>
              <a:buChar char="§"/>
            </a:pPr>
            <a:r>
              <a:rPr lang="es-ES" kern="100" dirty="0">
                <a:effectLst/>
                <a:latin typeface="Bookman Old Style" panose="02050604050505020204" pitchFamily="18" charset="0"/>
                <a:ea typeface="Aptos" panose="020B0004020202020204" pitchFamily="34" charset="0"/>
                <a:cs typeface="Times New Roman" panose="02020603050405020304" pitchFamily="18" charset="0"/>
              </a:rPr>
              <a:t>¿En qué se diferencia para ti?</a:t>
            </a:r>
          </a:p>
          <a:p>
            <a:pPr lvl="1" algn="just">
              <a:buFont typeface="Wingdings" panose="05000000000000000000" pitchFamily="2" charset="2"/>
              <a:buChar char="§"/>
            </a:pPr>
            <a:r>
              <a:rPr lang="es-ES" kern="100" dirty="0">
                <a:effectLst/>
                <a:latin typeface="Bookman Old Style" panose="02050604050505020204" pitchFamily="18" charset="0"/>
                <a:ea typeface="Aptos" panose="020B0004020202020204" pitchFamily="34" charset="0"/>
                <a:cs typeface="Times New Roman" panose="02020603050405020304" pitchFamily="18" charset="0"/>
              </a:rPr>
              <a:t>Supongamos que nos volvemos a ver dentro de un mes. ¿Qué cambios adicionales podrá comentarme entonces?</a:t>
            </a:r>
          </a:p>
          <a:p>
            <a:pPr lvl="1" algn="just">
              <a:buFont typeface="Wingdings" panose="05000000000000000000" pitchFamily="2" charset="2"/>
              <a:buChar char="§"/>
            </a:pPr>
            <a:r>
              <a:rPr lang="es-ES" kern="100" dirty="0">
                <a:effectLst/>
                <a:latin typeface="Bookman Old Style" panose="02050604050505020204" pitchFamily="18" charset="0"/>
                <a:ea typeface="Aptos" panose="020B0004020202020204" pitchFamily="34" charset="0"/>
                <a:cs typeface="Times New Roman" panose="02020603050405020304" pitchFamily="18" charset="0"/>
              </a:rPr>
              <a:t>¿Cómo sé que tienes la confianza suficiente para detener las sesiones ahora?</a:t>
            </a:r>
          </a:p>
          <a:p>
            <a:pPr lvl="1" algn="just">
              <a:buFont typeface="Wingdings" panose="05000000000000000000" pitchFamily="2" charset="2"/>
              <a:buChar char="§"/>
            </a:pPr>
            <a:r>
              <a:rPr lang="es-ES" kern="100" dirty="0">
                <a:effectLst/>
                <a:latin typeface="Bookman Old Style" panose="02050604050505020204" pitchFamily="18" charset="0"/>
                <a:ea typeface="Aptos" panose="020B0004020202020204" pitchFamily="34" charset="0"/>
                <a:cs typeface="Times New Roman" panose="02020603050405020304" pitchFamily="18" charset="0"/>
              </a:rPr>
              <a:t>¿Qué ideas tienes ahora (por ejemplo, sobre ti mismo) que son diferentes de las ideas que tenías antes?</a:t>
            </a:r>
          </a:p>
          <a:p>
            <a:pPr lvl="1" algn="just">
              <a:buFont typeface="Wingdings" panose="05000000000000000000" pitchFamily="2" charset="2"/>
              <a:buChar char="§"/>
            </a:pPr>
            <a:r>
              <a:rPr lang="es-ES" kern="100" dirty="0">
                <a:effectLst/>
                <a:latin typeface="Bookman Old Style" panose="02050604050505020204" pitchFamily="18" charset="0"/>
                <a:ea typeface="Aptos" panose="020B0004020202020204" pitchFamily="34" charset="0"/>
                <a:cs typeface="Times New Roman" panose="02020603050405020304" pitchFamily="18" charset="0"/>
              </a:rPr>
              <a:t>¿Qué tendrías que hacer para volver al punto de partida?</a:t>
            </a:r>
          </a:p>
          <a:p>
            <a:pPr marR="0" lvl="1" algn="just">
              <a:lnSpc>
                <a:spcPct val="115000"/>
              </a:lnSpc>
              <a:spcAft>
                <a:spcPts val="800"/>
              </a:spcAft>
              <a:buFont typeface="Wingdings" panose="05000000000000000000" pitchFamily="2"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38560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985C6-03FA-645E-5B64-F9A7F2AB8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25FC0-6849-E273-E510-E9807F982F1F}"/>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“Las </a:t>
            </a:r>
            <a:r>
              <a:rPr lang="en-US" sz="4400" b="1" kern="100" dirty="0" err="1">
                <a:effectLst/>
                <a:latin typeface="Bookman Old Style" panose="02050604050505020204" pitchFamily="18" charset="0"/>
                <a:ea typeface="Aptos" panose="020B0004020202020204" pitchFamily="34" charset="0"/>
                <a:cs typeface="Times New Roman" panose="02020603050405020304" pitchFamily="18" charset="0"/>
              </a:rPr>
              <a:t>cosas</a:t>
            </a:r>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 van </a:t>
            </a:r>
            <a:r>
              <a:rPr lang="en-US" sz="4400" b="1" kern="100" dirty="0" err="1">
                <a:effectLst/>
                <a:latin typeface="Bookman Old Style" panose="02050604050505020204" pitchFamily="18" charset="0"/>
                <a:ea typeface="Aptos" panose="020B0004020202020204" pitchFamily="34" charset="0"/>
                <a:cs typeface="Times New Roman" panose="02020603050405020304" pitchFamily="18" charset="0"/>
              </a:rPr>
              <a:t>mejor</a:t>
            </a:r>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B8EF0AD0-12E8-90C3-251D-ABCD00B5100C}"/>
              </a:ext>
            </a:extLst>
          </p:cNvPr>
          <p:cNvSpPr>
            <a:spLocks noGrp="1"/>
          </p:cNvSpPr>
          <p:nvPr>
            <p:ph idx="1"/>
          </p:nvPr>
        </p:nvSpPr>
        <p:spPr>
          <a:xfrm>
            <a:off x="1295401" y="2923082"/>
            <a:ext cx="9601196" cy="2952786"/>
          </a:xfrm>
        </p:spPr>
        <p:txBody>
          <a:bodyPr/>
          <a:lstStyle/>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¿Puedes indicar en una escala de 10 a 0, donde 10 significa que las cosas están bien como están, dónde estás hoy?</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¿Cómo vas a celebrar tu victoria sobre el problema?</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¿A quién invitarás a la fiesta?</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dirás en el discurso que des en la fiesta?</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324377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A226-5199-B393-0AFB-09B8C5848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31655-DEC9-1262-3148-348C526A8C5F}"/>
              </a:ext>
            </a:extLst>
          </p:cNvPr>
          <p:cNvSpPr>
            <a:spLocks noGrp="1"/>
          </p:cNvSpPr>
          <p:nvPr>
            <p:ph type="title"/>
          </p:nvPr>
        </p:nvSpPr>
        <p:spPr/>
        <p:txBody>
          <a:bodyPr>
            <a:normAutofit/>
          </a:bodyPr>
          <a:lstStyle/>
          <a:p>
            <a:r>
              <a:rPr lang="es-ES" sz="4000" b="1" dirty="0">
                <a:effectLst/>
                <a:latin typeface="Bookman Old Style" panose="02050604050505020204" pitchFamily="18" charset="0"/>
                <a:ea typeface="Aptos" panose="020B0004020202020204" pitchFamily="34" charset="0"/>
                <a:cs typeface="Times New Roman" panose="02020603050405020304" pitchFamily="18" charset="0"/>
              </a:rPr>
              <a:t>Los clientes no están de acuerdo</a:t>
            </a:r>
            <a:endParaRPr lang="en-US" sz="40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56C3FD97-5E49-C934-46EF-CC7950574E8D}"/>
              </a:ext>
            </a:extLst>
          </p:cNvPr>
          <p:cNvSpPr>
            <a:spLocks noGrp="1"/>
          </p:cNvSpPr>
          <p:nvPr>
            <p:ph idx="1"/>
          </p:nvPr>
        </p:nvSpPr>
        <p:spPr>
          <a:xfrm>
            <a:off x="1295401" y="2953062"/>
            <a:ext cx="9601196" cy="2922806"/>
          </a:xfrm>
        </p:spPr>
        <p:txBody>
          <a:bodyPr>
            <a:normAutofit/>
          </a:bodyPr>
          <a:lstStyle/>
          <a:p>
            <a:pPr algn="just">
              <a:buFont typeface="Wingdings" panose="05000000000000000000" pitchFamily="2" charset="2"/>
              <a:buChar char="§"/>
            </a:pPr>
            <a:r>
              <a:rPr lang="es-ES" sz="1800" b="1" dirty="0">
                <a:effectLst/>
                <a:latin typeface="Bookman Old Style" panose="02050604050505020204" pitchFamily="18" charset="0"/>
                <a:ea typeface="Aptos" panose="020B0004020202020204" pitchFamily="34" charset="0"/>
                <a:cs typeface="Times New Roman" panose="02020603050405020304" pitchFamily="18" charset="0"/>
              </a:rPr>
              <a:t>Los clientes no están de acuerdo: </a:t>
            </a: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si hay varios clientes y no están de acuerdo con el progreso que han hecho o les preocupa que no hayan progresado lo suficiente, es bueno normalizar las cosas. El profesional puede dejar claro que a menudo se avanza tres pasos hacia adelante y uno o dos pasos hacia atrás. </a:t>
            </a:r>
          </a:p>
          <a:p>
            <a:pPr algn="just">
              <a:buFont typeface="Wingdings" panose="05000000000000000000" pitchFamily="2" charset="2"/>
              <a:buChar char="§"/>
            </a:pP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¿Los clientes son “clientes’, “denunciantes” o “visitantes”?</a:t>
            </a:r>
          </a:p>
          <a:p>
            <a:pPr algn="just">
              <a:buFont typeface="Wingdings" panose="05000000000000000000" pitchFamily="2" charset="2"/>
              <a:buChar char="§"/>
            </a:pP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¿Hay un objetivo y se ha formulado bien? ¿Comparten el objetivo?</a:t>
            </a:r>
          </a:p>
          <a:p>
            <a:pPr algn="just">
              <a:buFont typeface="Wingdings" panose="05000000000000000000" pitchFamily="2" charset="2"/>
              <a:buChar char="§"/>
            </a:pP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¿Qué sugerencias de tareas se adaptarían mejor a estos clientes?</a:t>
            </a:r>
          </a:p>
          <a:p>
            <a:pPr>
              <a:buFont typeface="Wingdings" panose="05000000000000000000" pitchFamily="2"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3494041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268A7-8A72-21D1-76BF-A5DD6561B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84F21-A8F8-9AE5-8CB9-ABF2CE2D8258}"/>
              </a:ext>
            </a:extLst>
          </p:cNvPr>
          <p:cNvSpPr>
            <a:spLocks noGrp="1"/>
          </p:cNvSpPr>
          <p:nvPr>
            <p:ph type="title"/>
          </p:nvPr>
        </p:nvSpPr>
        <p:spPr/>
        <p:txBody>
          <a:bodyPr>
            <a:normAutofit fontScale="90000"/>
          </a:bodyPr>
          <a:lstStyle/>
          <a:p>
            <a:r>
              <a:rPr lang="es-ES" sz="4400" b="1" dirty="0">
                <a:effectLst/>
                <a:latin typeface="Bookman Old Style" panose="02050604050505020204" pitchFamily="18" charset="0"/>
                <a:ea typeface="Aptos" panose="020B0004020202020204" pitchFamily="34" charset="0"/>
                <a:cs typeface="Times New Roman" panose="02020603050405020304" pitchFamily="18" charset="0"/>
              </a:rPr>
              <a:t>Los clientes no están de acuerdo</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DEE38564-A377-3F39-51B9-DCEA044A18AB}"/>
              </a:ext>
            </a:extLst>
          </p:cNvPr>
          <p:cNvSpPr>
            <a:spLocks noGrp="1"/>
          </p:cNvSpPr>
          <p:nvPr>
            <p:ph idx="1"/>
          </p:nvPr>
        </p:nvSpPr>
        <p:spPr>
          <a:xfrm>
            <a:off x="1295401" y="2968052"/>
            <a:ext cx="9601196" cy="2907816"/>
          </a:xfrm>
        </p:spPr>
        <p:txBody>
          <a:bodyPr/>
          <a:lstStyle/>
          <a:p>
            <a:pPr marR="0" lvl="0" algn="just">
              <a:lnSpc>
                <a:spcPct val="115000"/>
              </a:lnSpc>
              <a:spcAft>
                <a:spcPts val="800"/>
              </a:spcAft>
              <a:buFont typeface="Wingdings" panose="05000000000000000000" pitchFamily="2" charset="2"/>
              <a:buChar char="§"/>
              <a:tabLst>
                <a:tab pos="457200" algn="l"/>
              </a:tabLst>
            </a:pPr>
            <a:r>
              <a:rPr lang="es-ES" sz="1800" kern="100" dirty="0">
                <a:solidFill>
                  <a:srgbClr val="262626"/>
                </a:solidFill>
                <a:latin typeface="Bookman Old Style" panose="02050604050505020204" pitchFamily="18" charset="0"/>
                <a:ea typeface="Aptos" panose="020B0004020202020204" pitchFamily="34" charset="0"/>
                <a:cs typeface="Times New Roman" panose="02020603050405020304" pitchFamily="18" charset="0"/>
              </a:rPr>
              <a:t>Pregunte a los clientes: "¿Puedo presentarles algunas sugerencias de experimentos/tareas para elegir?" </a:t>
            </a:r>
          </a:p>
          <a:p>
            <a:pPr marR="0" lvl="0" algn="just">
              <a:lnSpc>
                <a:spcPct val="115000"/>
              </a:lnSpc>
              <a:spcAft>
                <a:spcPts val="800"/>
              </a:spcAft>
              <a:buFont typeface="Wingdings" panose="05000000000000000000" pitchFamily="2" charset="2"/>
              <a:buChar char="§"/>
              <a:tabLst>
                <a:tab pos="457200" algn="l"/>
              </a:tabLst>
            </a:pPr>
            <a:r>
              <a:rPr lang="es-ES" sz="1800" kern="100" dirty="0">
                <a:solidFill>
                  <a:srgbClr val="262626"/>
                </a:solidFill>
                <a:latin typeface="Bookman Old Style" panose="02050604050505020204" pitchFamily="18" charset="0"/>
                <a:ea typeface="Aptos" panose="020B0004020202020204" pitchFamily="34" charset="0"/>
                <a:cs typeface="Times New Roman" panose="02020603050405020304" pitchFamily="18" charset="0"/>
              </a:rPr>
              <a:t>¿Qué paso de acción les gustaría sugerir a cada uno para avanzar esta semana? </a:t>
            </a:r>
          </a:p>
          <a:p>
            <a:pPr marR="0" lvl="0" algn="just">
              <a:lnSpc>
                <a:spcPct val="115000"/>
              </a:lnSpc>
              <a:spcAft>
                <a:spcPts val="800"/>
              </a:spcAft>
              <a:buFont typeface="Wingdings" panose="05000000000000000000" pitchFamily="2" charset="2"/>
              <a:buChar char="§"/>
              <a:tabLst>
                <a:tab pos="457200" algn="l"/>
              </a:tabLst>
            </a:pPr>
            <a:r>
              <a:rPr lang="es-ES" sz="1800" kern="100" dirty="0">
                <a:solidFill>
                  <a:srgbClr val="262626"/>
                </a:solidFill>
                <a:latin typeface="Bookman Old Style" panose="02050604050505020204" pitchFamily="18" charset="0"/>
                <a:ea typeface="Aptos" panose="020B0004020202020204" pitchFamily="34" charset="0"/>
                <a:cs typeface="Times New Roman" panose="02020603050405020304" pitchFamily="18" charset="0"/>
              </a:rPr>
              <a:t>Pida a los clientes que observen el comportamiento deseado que muestran los otros clientes y que tomen nota de ello. Lleve notas a la próxima sesión. No se les permite repasar sus notas antes de la sesión.</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13794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AD728-9A22-5BD5-4D1F-EBD0B2FE4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7CFCE-032C-588E-C4B2-FE3C925AEC7D}"/>
              </a:ext>
            </a:extLst>
          </p:cNvPr>
          <p:cNvSpPr>
            <a:spLocks noGrp="1"/>
          </p:cNvSpPr>
          <p:nvPr>
            <p:ph type="title"/>
          </p:nvPr>
        </p:nvSpPr>
        <p:spPr/>
        <p:txBody>
          <a:bodyPr>
            <a:normAutofit fontScale="90000"/>
          </a:bodyPr>
          <a:lstStyle/>
          <a:p>
            <a:r>
              <a:rPr lang="es-ES" sz="4400" b="1" dirty="0">
                <a:effectLst/>
                <a:latin typeface="Bookman Old Style" panose="02050604050505020204" pitchFamily="18" charset="0"/>
                <a:ea typeface="Aptos" panose="020B0004020202020204" pitchFamily="34" charset="0"/>
                <a:cs typeface="Times New Roman" panose="02020603050405020304" pitchFamily="18" charset="0"/>
              </a:rPr>
              <a:t>Los clientes no están de acuerdo</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28A67915-A33C-77B1-B9BE-B48907BAE4B2}"/>
              </a:ext>
            </a:extLst>
          </p:cNvPr>
          <p:cNvSpPr>
            <a:spLocks noGrp="1"/>
          </p:cNvSpPr>
          <p:nvPr>
            <p:ph idx="1"/>
          </p:nvPr>
        </p:nvSpPr>
        <p:spPr>
          <a:xfrm>
            <a:off x="944380" y="2788170"/>
            <a:ext cx="10298243" cy="3087698"/>
          </a:xfrm>
        </p:spPr>
        <p:txBody>
          <a:bodyPr>
            <a:normAutofit lnSpcReduction="10000"/>
          </a:bodyPr>
          <a:lstStyle/>
          <a:p>
            <a:pPr marL="342900" marR="0" lvl="0" indent="-342900" algn="just">
              <a:lnSpc>
                <a:spcPct val="115000"/>
              </a:lnSpc>
              <a:buFont typeface="Wingdings" panose="05000000000000000000" pitchFamily="2" charset="2"/>
              <a:buChar char=""/>
              <a:tabLst>
                <a:tab pos="457200" algn="l"/>
              </a:tabLst>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Si la sugerencia de tarea es útil, pero uno o ambos no la encuentran agradable o útil, el profesional puede examinar junto con los clientes cómo se puede mejorar la sugerencia. </a:t>
            </a:r>
          </a:p>
          <a:p>
            <a:pPr marL="342900" marR="0" lvl="0" indent="-342900" algn="just">
              <a:lnSpc>
                <a:spcPct val="115000"/>
              </a:lnSpc>
              <a:buFont typeface="Wingdings" panose="05000000000000000000" pitchFamily="2" charset="2"/>
              <a:buChar char=""/>
              <a:tabLst>
                <a:tab pos="457200" algn="l"/>
              </a:tabLst>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Si se necesitan más excepciones, el profesional puede proponer la tarea sorpresa = una forma lúdica de desafiar las ideas fijas de una persona. Se acuerda con todos los clientes que harán algo (ya sea sutil o muy notable) para sorprender al otro de manera positiva. Lo que eso podría ser se deja a cada cliente. El otro puede entonces adivinar cuál fue la sorpresa y hablar de ella en la próxima sesión. Los niños y adolescentes disfrutan de los ejercicios sorpresa.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815502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F05DE-C260-DC24-1662-C91FC76F08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CD988-E1D9-44C2-7875-A0238BD319B0}"/>
              </a:ext>
            </a:extLst>
          </p:cNvPr>
          <p:cNvSpPr>
            <a:spLocks noGrp="1"/>
          </p:cNvSpPr>
          <p:nvPr>
            <p:ph type="title"/>
          </p:nvPr>
        </p:nvSpPr>
        <p:spPr/>
        <p:txBody>
          <a:bodyPr>
            <a:normAutofit fontScale="90000"/>
          </a:bodyPr>
          <a:lstStyle/>
          <a:p>
            <a:r>
              <a:rPr lang="es-ES" sz="4400" b="1" dirty="0">
                <a:effectLst/>
                <a:latin typeface="Bookman Old Style" panose="02050604050505020204" pitchFamily="18" charset="0"/>
                <a:ea typeface="Aptos" panose="020B0004020202020204" pitchFamily="34" charset="0"/>
                <a:cs typeface="Times New Roman" panose="02020603050405020304" pitchFamily="18" charset="0"/>
              </a:rPr>
              <a:t>Los clientes no están de acuerdo</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A3BA92A-226D-4E08-5719-4217CCACE3D7}"/>
              </a:ext>
            </a:extLst>
          </p:cNvPr>
          <p:cNvSpPr>
            <a:spLocks noGrp="1"/>
          </p:cNvSpPr>
          <p:nvPr>
            <p:ph idx="1"/>
          </p:nvPr>
        </p:nvSpPr>
        <p:spPr/>
        <p:txBody>
          <a:bodyPr/>
          <a:lstStyle/>
          <a:p>
            <a:pPr marL="342900" marR="0" lvl="0" indent="-342900" algn="just">
              <a:lnSpc>
                <a:spcPct val="115000"/>
              </a:lnSpc>
              <a:buFont typeface="Wingdings" panose="05000000000000000000" pitchFamily="2" charset="2"/>
              <a:buChar char=""/>
              <a:tabLst>
                <a:tab pos="457200" algn="l"/>
              </a:tabLst>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Si ambos clientes están atrapados en un patrón de interacción negativa, también se puede proponer la tarea de hacer algo diferente. También en este caso, los propios clientes deciden lo que van a hacer de forma diferente en el próximo periodo. Lo que hacen es irrelevante, el propósito es romper un patrón fijo. </a:t>
            </a:r>
          </a:p>
          <a:p>
            <a:pPr marL="342900" marR="0" lvl="0" indent="-342900" algn="just">
              <a:lnSpc>
                <a:spcPct val="115000"/>
              </a:lnSpc>
              <a:buFont typeface="Wingdings" panose="05000000000000000000" pitchFamily="2" charset="2"/>
              <a:buChar char=""/>
              <a:tabLst>
                <a:tab pos="457200" algn="l"/>
              </a:tabLst>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Tarea de predicción: todos los días, los clientes predicen cómo será el día siguiente. Esta tarea está destinada a proporcionar información sobre lo que funciona. Después, los clientes examinan si la predicción se ha hecho realidad y qué ha contribuido a ello.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030882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5F96E-76F8-FD64-D73B-C854BF17B0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1065C-0633-F9FA-5E39-8DE2885BF921}"/>
              </a:ext>
            </a:extLst>
          </p:cNvPr>
          <p:cNvSpPr>
            <a:spLocks noGrp="1"/>
          </p:cNvSpPr>
          <p:nvPr>
            <p:ph type="title"/>
          </p:nvPr>
        </p:nvSpPr>
        <p:spPr/>
        <p:txBody>
          <a:bodyPr>
            <a:normAutofit fontScale="90000"/>
          </a:bodyPr>
          <a:lstStyle/>
          <a:p>
            <a:r>
              <a:rPr lang="es-ES" sz="4400" b="1" dirty="0">
                <a:effectLst/>
                <a:latin typeface="Bookman Old Style" panose="02050604050505020204" pitchFamily="18" charset="0"/>
                <a:ea typeface="Aptos" panose="020B0004020202020204" pitchFamily="34" charset="0"/>
                <a:cs typeface="Times New Roman" panose="02020603050405020304" pitchFamily="18" charset="0"/>
              </a:rPr>
              <a:t>Los clientes no están de acuerdo</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4F957A22-D693-0B62-B08D-81F22C7B2D8F}"/>
              </a:ext>
            </a:extLst>
          </p:cNvPr>
          <p:cNvSpPr>
            <a:spLocks noGrp="1"/>
          </p:cNvSpPr>
          <p:nvPr>
            <p:ph idx="1"/>
          </p:nvPr>
        </p:nvSpPr>
        <p:spPr>
          <a:xfrm>
            <a:off x="1295401" y="3057992"/>
            <a:ext cx="9601196" cy="2817875"/>
          </a:xfrm>
        </p:spPr>
        <p:txBody>
          <a:bodyPr/>
          <a:lstStyle/>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Es importante distinguir entre las tareas conductuales para los clientes y las tareas de observación para los denunciantes. </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 tarea de hacer algo diferente es conductual; La tarea de predicción es observacional. </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En las tareas de observación, el demandante no tiene que cambiar su comportamiento todavía.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984245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A5D75-B8AB-E14A-9AFA-1CBD24BBC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677F6-B01F-6777-50C4-653B12CE669B}"/>
              </a:ext>
            </a:extLst>
          </p:cNvPr>
          <p:cNvSpPr>
            <a:spLocks noGrp="1"/>
          </p:cNvSpPr>
          <p:nvPr>
            <p:ph type="title"/>
          </p:nvPr>
        </p:nvSpPr>
        <p:spPr/>
        <p:txBody>
          <a:bodyPr/>
          <a:lstStyle/>
          <a:p>
            <a:r>
              <a:rPr lang="es-AR" sz="4400" b="1" kern="100" dirty="0">
                <a:effectLst/>
                <a:latin typeface="Bookman Old Style" panose="02050604050505020204" pitchFamily="18" charset="0"/>
                <a:ea typeface="Aptos" panose="020B0004020202020204" pitchFamily="34" charset="0"/>
                <a:cs typeface="Times New Roman" panose="02020603050405020304" pitchFamily="18" charset="0"/>
              </a:rPr>
              <a:t>“Las cosas siguen igual”</a:t>
            </a:r>
            <a:endParaRPr lang="es-AR"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3A732A15-4EEF-6730-BD3A-4205E79F6CED}"/>
              </a:ext>
            </a:extLst>
          </p:cNvPr>
          <p:cNvSpPr>
            <a:spLocks noGrp="1"/>
          </p:cNvSpPr>
          <p:nvPr>
            <p:ph idx="1"/>
          </p:nvPr>
        </p:nvSpPr>
        <p:spPr>
          <a:xfrm>
            <a:off x="1295401" y="2743200"/>
            <a:ext cx="9601196" cy="3132668"/>
          </a:xfrm>
        </p:spPr>
        <p:txBody>
          <a:bodyPr/>
          <a:lstStyle/>
          <a:p>
            <a:pPr algn="just"/>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“Las </a:t>
            </a:r>
            <a:r>
              <a:rPr lang="en-US" sz="1800" b="1" kern="100" dirty="0" err="1">
                <a:effectLst/>
                <a:latin typeface="Bookman Old Style" panose="02050604050505020204" pitchFamily="18" charset="0"/>
                <a:ea typeface="Aptos" panose="020B0004020202020204" pitchFamily="34" charset="0"/>
                <a:cs typeface="Times New Roman" panose="02020603050405020304" pitchFamily="18" charset="0"/>
              </a:rPr>
              <a:t>cosas</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n-US" sz="1800" b="1" kern="100" dirty="0" err="1">
                <a:effectLst/>
                <a:latin typeface="Bookman Old Style" panose="02050604050505020204" pitchFamily="18" charset="0"/>
                <a:ea typeface="Aptos" panose="020B0004020202020204" pitchFamily="34" charset="0"/>
                <a:cs typeface="Times New Roman" panose="02020603050405020304" pitchFamily="18" charset="0"/>
              </a:rPr>
              <a:t>siguen</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n-US" sz="1800" b="1" kern="100" dirty="0" err="1">
                <a:effectLst/>
                <a:latin typeface="Bookman Old Style" panose="02050604050505020204" pitchFamily="18" charset="0"/>
                <a:ea typeface="Aptos" panose="020B0004020202020204" pitchFamily="34" charset="0"/>
                <a:cs typeface="Times New Roman" panose="02020603050405020304" pitchFamily="18" charset="0"/>
              </a:rPr>
              <a:t>igual</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cliente puede sentir que nada de la situación ha cambiado. Las preguntas que buscan excepciones pueden resultar en que el cliente insista en que no hay ninguna. Sin embargo, es útil averiguar cuándo se han notado pequeñas mejoras en la situación. El cliente puede usar todas las excepciones que se encuentren para crear soluciones haciendo que esa excepción se repita o se repita con más frecuencia. </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A veces,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permanecer estable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es un gran resultado en sí mismo; El progreso no siempre es alcanzable. (Efecto compuesto). Algunas preguntas centradas en la solución para los clientes que informan que las cosas son iguales son: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674475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B81F6-B252-15F5-8BCF-5434DBB8F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B1F5D-5C6A-2426-D250-13D394D1E6E6}"/>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a:t>
            </a:r>
            <a:r>
              <a:rPr lang="es-AR" sz="4400" b="1" kern="100" dirty="0">
                <a:effectLst/>
                <a:latin typeface="Bookman Old Style" panose="02050604050505020204" pitchFamily="18" charset="0"/>
                <a:ea typeface="Aptos" panose="020B0004020202020204" pitchFamily="34" charset="0"/>
                <a:cs typeface="Times New Roman" panose="02020603050405020304" pitchFamily="18" charset="0"/>
              </a:rPr>
              <a:t>Las cosas siguen igual</a:t>
            </a:r>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C0F0C99A-3B9A-593B-11BE-8D236F1DCFD6}"/>
              </a:ext>
            </a:extLst>
          </p:cNvPr>
          <p:cNvSpPr>
            <a:spLocks noGrp="1"/>
          </p:cNvSpPr>
          <p:nvPr>
            <p:ph idx="1"/>
          </p:nvPr>
        </p:nvSpPr>
        <p:spPr/>
        <p:txBody>
          <a:bodyPr>
            <a:normAutofit lnSpcReduction="10000"/>
          </a:bodyPr>
          <a:lstStyle/>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¿Cómo te mantuviste estable? </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Supongamos que le preguntara a alguien que te conoce bien qué va un poco mejor. ¿Qué dirían?</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En una escala de 10 a 0, ¿cómo calificaría su situación actual?</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se necesita para mantener esa calificación en el futuro? </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¿Quién de las personas más importantes de tu vida está más preocupada por ti?</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En una escala de 10 a 0, ¿qué tan preocupada está esa persona?</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675263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7376B-AF05-29FE-F614-20775A635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0B680-2D5E-F4F8-C2AB-27DD522EC28E}"/>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a:t>
            </a:r>
            <a:r>
              <a:rPr lang="es-ES" sz="4400" b="1" kern="100" dirty="0">
                <a:effectLst/>
                <a:latin typeface="Bookman Old Style" panose="02050604050505020204" pitchFamily="18" charset="0"/>
                <a:ea typeface="Aptos" panose="020B0004020202020204" pitchFamily="34" charset="0"/>
                <a:cs typeface="Times New Roman" panose="02020603050405020304" pitchFamily="18" charset="0"/>
              </a:rPr>
              <a:t>Las cosas van peor</a:t>
            </a:r>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7F90BCB6-31D0-9479-C798-099270ED68DE}"/>
              </a:ext>
            </a:extLst>
          </p:cNvPr>
          <p:cNvSpPr>
            <a:spLocks noGrp="1"/>
          </p:cNvSpPr>
          <p:nvPr>
            <p:ph idx="1"/>
          </p:nvPr>
        </p:nvSpPr>
        <p:spPr>
          <a:xfrm>
            <a:off x="1295401" y="2788170"/>
            <a:ext cx="9601196" cy="3087698"/>
          </a:xfrm>
        </p:spPr>
        <p:txBody>
          <a:bodyPr>
            <a:normAutofit/>
          </a:bodyPr>
          <a:lstStyle/>
          <a:p>
            <a:pPr algn="just"/>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“Las </a:t>
            </a:r>
            <a:r>
              <a:rPr lang="en-US" sz="1800" b="1" kern="100" dirty="0" err="1">
                <a:effectLst/>
                <a:latin typeface="Bookman Old Style" panose="02050604050505020204" pitchFamily="18" charset="0"/>
                <a:ea typeface="Aptos" panose="020B0004020202020204" pitchFamily="34" charset="0"/>
                <a:cs typeface="Times New Roman" panose="02020603050405020304" pitchFamily="18" charset="0"/>
              </a:rPr>
              <a:t>cosas</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 van </a:t>
            </a:r>
            <a:r>
              <a:rPr lang="en-US" sz="1800" b="1" kern="100" dirty="0" err="1">
                <a:effectLst/>
                <a:latin typeface="Bookman Old Style" panose="02050604050505020204" pitchFamily="18" charset="0"/>
                <a:ea typeface="Aptos" panose="020B0004020202020204" pitchFamily="34" charset="0"/>
                <a:cs typeface="Times New Roman" panose="02020603050405020304" pitchFamily="18" charset="0"/>
              </a:rPr>
              <a:t>peor</a:t>
            </a:r>
            <a:r>
              <a:rPr lang="en-US" sz="18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n-US" sz="1800"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El cliente que dice que las cosas van peor a menudo tiene un largo historial de fracasos o ha lidiado con grandes problemas durante años. Si el profesional es demasiado optimista, por lo general no podrá ayudar a ese cliente. El cliente a menudo necesita mucho espacio para contar la historia del problema, incluidas las experiencias negativas con profesionales anteriores.</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¿Cómo te las arreglas para seguir adelante en estas circunstancias?</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¿Cómo es que no te has rendido a estas alturas?</a:t>
            </a:r>
          </a:p>
          <a:p>
            <a:pPr algn="just"/>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¿En qué están peor las cosas? ¿Qué es específicamente difícil o incómodo en este momento?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62502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7D95D-67CA-2A25-6D61-590531929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DB32C9-7BE3-EB44-0EBF-9CE88EB93038}"/>
              </a:ext>
            </a:extLst>
          </p:cNvPr>
          <p:cNvSpPr>
            <a:spLocks noGrp="1"/>
          </p:cNvSpPr>
          <p:nvPr>
            <p:ph type="title"/>
          </p:nvPr>
        </p:nvSpPr>
        <p:spPr/>
        <p:txBody>
          <a:bodyPr>
            <a:normAutofit/>
          </a:bodyPr>
          <a:lstStyle/>
          <a:p>
            <a:r>
              <a:rPr lang="es-ES" sz="3500" b="1" dirty="0">
                <a:latin typeface="Bookman Old Style" panose="02050604050505020204" pitchFamily="18" charset="0"/>
              </a:rPr>
              <a:t>Consejos de coaching centrados en soluciones para continuar y terminar</a:t>
            </a:r>
            <a:endParaRPr lang="en-US" sz="3500" b="1" i="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3CAB25C5-E0A0-A76B-3A18-30BFB5EDC8CE}"/>
              </a:ext>
            </a:extLst>
          </p:cNvPr>
          <p:cNvSpPr>
            <a:spLocks noGrp="1"/>
          </p:cNvSpPr>
          <p:nvPr>
            <p:ph idx="1"/>
          </p:nvPr>
        </p:nvSpPr>
        <p:spPr/>
        <p:txBody>
          <a:bodyPr>
            <a:normAutofit lnSpcReduction="10000"/>
          </a:bodyPr>
          <a:lstStyle/>
          <a:p>
            <a:pPr algn="just">
              <a:buFont typeface="Wingdings" panose="05000000000000000000" pitchFamily="2" charset="2"/>
              <a:buChar char="§"/>
            </a:pPr>
            <a:r>
              <a:rPr lang="es-ES" sz="1800" kern="100" dirty="0">
                <a:latin typeface="Bookman Old Style" panose="02050604050505020204" pitchFamily="18" charset="0"/>
                <a:ea typeface="Aptos" panose="020B0004020202020204" pitchFamily="34" charset="0"/>
                <a:cs typeface="Times New Roman" panose="02020603050405020304" pitchFamily="18" charset="0"/>
              </a:rPr>
              <a:t>Un coach primero necesita crear un ambiente de cooperación y una relación basada en la confianza y el respeto mutuo.  </a:t>
            </a:r>
          </a:p>
          <a:p>
            <a:pPr algn="just">
              <a:buFont typeface="Wingdings" panose="05000000000000000000" pitchFamily="2" charset="2"/>
              <a:buChar char="§"/>
            </a:pPr>
            <a:r>
              <a:rPr lang="es-ES" sz="1800" kern="100" dirty="0" err="1">
                <a:latin typeface="Bookman Old Style" panose="02050604050505020204" pitchFamily="18" charset="0"/>
                <a:ea typeface="Aptos" panose="020B0004020202020204" pitchFamily="34" charset="0"/>
                <a:cs typeface="Times New Roman" panose="02020603050405020304" pitchFamily="18" charset="0"/>
              </a:rPr>
              <a:t>DeShazer</a:t>
            </a:r>
            <a:r>
              <a:rPr lang="es-ES" sz="1800" kern="100" dirty="0">
                <a:latin typeface="Bookman Old Style" panose="02050604050505020204" pitchFamily="18" charset="0"/>
                <a:ea typeface="Aptos" panose="020B0004020202020204" pitchFamily="34" charset="0"/>
                <a:cs typeface="Times New Roman" panose="02020603050405020304" pitchFamily="18" charset="0"/>
              </a:rPr>
              <a:t> veía las entrevistas centradas en soluciones como "un toque en el hombro". El profesional centrado en la solución no necesita empujar ni tirar, sino que se sitúa un paso por detrás del cliente y mira en la misma dirección hacia el futuro alternativo preferido del cliente. A esta postura también se le llama liderar "desde un paso atrás". </a:t>
            </a:r>
          </a:p>
          <a:p>
            <a:pPr algn="just">
              <a:buFont typeface="Wingdings" panose="05000000000000000000" pitchFamily="2" charset="2"/>
              <a:buChar char="§"/>
            </a:pPr>
            <a:r>
              <a:rPr lang="es-ES" sz="1800" kern="100" dirty="0">
                <a:latin typeface="Bookman Old Style" panose="02050604050505020204" pitchFamily="18" charset="0"/>
                <a:ea typeface="Aptos" panose="020B0004020202020204" pitchFamily="34" charset="0"/>
                <a:cs typeface="Times New Roman" panose="02020603050405020304" pitchFamily="18" charset="0"/>
              </a:rPr>
              <a:t>Las preguntas centradas en la solución son el toque en el hombro. La postura centrada en la solución también se conoce como la postura de no saber. SFI se enfoca en </a:t>
            </a:r>
            <a:r>
              <a:rPr lang="es-ES" sz="1800" b="1" kern="100" dirty="0">
                <a:latin typeface="Bookman Old Style" panose="02050604050505020204" pitchFamily="18" charset="0"/>
                <a:ea typeface="Aptos" panose="020B0004020202020204" pitchFamily="34" charset="0"/>
                <a:cs typeface="Times New Roman" panose="02020603050405020304" pitchFamily="18" charset="0"/>
              </a:rPr>
              <a:t>preguntar al cliente</a:t>
            </a:r>
            <a:r>
              <a:rPr lang="es-ES" sz="1800" kern="100" dirty="0">
                <a:latin typeface="Bookman Old Style" panose="02050604050505020204" pitchFamily="18" charset="0"/>
                <a:ea typeface="Aptos" panose="020B0004020202020204" pitchFamily="34" charset="0"/>
                <a:cs typeface="Times New Roman" panose="02020603050405020304" pitchFamily="18" charset="0"/>
              </a:rPr>
              <a:t>...</a:t>
            </a:r>
          </a:p>
          <a:p>
            <a:pPr algn="just">
              <a:buFont typeface="Wingdings" panose="05000000000000000000" pitchFamily="2" charset="2"/>
              <a:buChar char="§"/>
            </a:pPr>
            <a:r>
              <a:rPr lang="es-ES" sz="1800" kern="100" dirty="0">
                <a:latin typeface="Bookman Old Style" panose="02050604050505020204" pitchFamily="18" charset="0"/>
                <a:ea typeface="Aptos" panose="020B0004020202020204" pitchFamily="34" charset="0"/>
                <a:cs typeface="Times New Roman" panose="02020603050405020304" pitchFamily="18" charset="0"/>
              </a:rPr>
              <a:t>… lo que requiere </a:t>
            </a:r>
            <a:r>
              <a:rPr lang="es-ES" sz="1800" b="1" kern="100" dirty="0">
                <a:latin typeface="Bookman Old Style" panose="02050604050505020204" pitchFamily="18" charset="0"/>
                <a:ea typeface="Aptos" panose="020B0004020202020204" pitchFamily="34" charset="0"/>
                <a:cs typeface="Times New Roman" panose="02020603050405020304" pitchFamily="18" charset="0"/>
              </a:rPr>
              <a:t>confiar en el cliente.</a:t>
            </a:r>
          </a:p>
          <a:p>
            <a:pPr algn="just">
              <a:buFont typeface="Wingdings" panose="05000000000000000000" pitchFamily="2" charset="2"/>
              <a:buChar char="§"/>
            </a:pPr>
            <a:endParaRPr lang="es-ES" sz="1800" kern="100" dirty="0">
              <a:latin typeface="Bookman Old Style" panose="02050604050505020204" pitchFamily="18"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179181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01C59-64B6-4353-C45B-0E64083CC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F44EA-39BB-39D3-0540-014426416B1D}"/>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a:t>
            </a:r>
            <a:r>
              <a:rPr lang="es-ES" sz="4400" b="1" kern="100" dirty="0">
                <a:effectLst/>
                <a:latin typeface="Bookman Old Style" panose="02050604050505020204" pitchFamily="18" charset="0"/>
                <a:ea typeface="Aptos" panose="020B0004020202020204" pitchFamily="34" charset="0"/>
                <a:cs typeface="Times New Roman" panose="02020603050405020304" pitchFamily="18" charset="0"/>
              </a:rPr>
              <a:t>Las cosas van peor</a:t>
            </a:r>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699797AF-EDBC-DA2C-357F-C72A806022AE}"/>
              </a:ext>
            </a:extLst>
          </p:cNvPr>
          <p:cNvSpPr>
            <a:spLocks noGrp="1"/>
          </p:cNvSpPr>
          <p:nvPr>
            <p:ph idx="1"/>
          </p:nvPr>
        </p:nvSpPr>
        <p:spPr>
          <a:xfrm>
            <a:off x="1295401" y="2848130"/>
            <a:ext cx="9601196" cy="3027737"/>
          </a:xfrm>
        </p:spPr>
        <p:txBody>
          <a:bodyPr/>
          <a:lstStyle/>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¿Es peor la situación original?  ¿Tiene problemas con los pasos de acción?</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significa para ti o sobre ti la dificultad que estás experimentando?</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palabras escuchas en tu mente cuando estás luchando? ¿De quién es esa voz? ¿Es cierta la afirmación? ¿Es realmente cierto? ¿Para qué sirve?</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¿Está experimentando oposición a sus esfuerzos?</a:t>
            </a:r>
          </a:p>
          <a:p>
            <a:pPr marR="0" lvl="1">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¿Cómo se siente esto/qué piensas al respecto?</a:t>
            </a:r>
          </a:p>
          <a:p>
            <a:pPr marR="0" lvl="1">
              <a:lnSpc>
                <a:spcPct val="115000"/>
              </a:lnSpc>
              <a:buFont typeface="Wingdings" panose="05000000000000000000" pitchFamily="2" charset="2"/>
              <a:buChar char="§"/>
            </a:pPr>
            <a:endParaRPr lang="es-ES" sz="1800" kern="100" dirty="0">
              <a:effectLst/>
              <a:latin typeface="Bookman Old Style" panose="02050604050505020204" pitchFamily="18" charset="0"/>
              <a:ea typeface="Aptos" panose="020B0004020202020204" pitchFamily="34" charset="0"/>
              <a:cs typeface="Times New Roman" panose="02020603050405020304" pitchFamily="18" charset="0"/>
            </a:endParaRPr>
          </a:p>
          <a:p>
            <a:pPr marR="0" lvl="1">
              <a:lnSpc>
                <a:spcPct val="115000"/>
              </a:lnSpc>
              <a:spcAft>
                <a:spcPts val="800"/>
              </a:spcAft>
              <a:buFont typeface="Wingdings" panose="05000000000000000000" pitchFamily="2"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1664389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61346-0602-EABF-558A-D073237A4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58E66-D8CC-8809-07AA-634E5ACA2C62}"/>
              </a:ext>
            </a:extLst>
          </p:cNvPr>
          <p:cNvSpPr>
            <a:spLocks noGrp="1"/>
          </p:cNvSpPr>
          <p:nvPr>
            <p:ph type="title"/>
          </p:nvPr>
        </p:nvSpPr>
        <p:spPr/>
        <p:txBody>
          <a:bodyPr/>
          <a:lstStyle/>
          <a:p>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a:t>
            </a:r>
            <a:r>
              <a:rPr lang="es-ES" sz="4400" b="1" kern="100" dirty="0">
                <a:effectLst/>
                <a:latin typeface="Bookman Old Style" panose="02050604050505020204" pitchFamily="18" charset="0"/>
                <a:ea typeface="Aptos" panose="020B0004020202020204" pitchFamily="34" charset="0"/>
                <a:cs typeface="Times New Roman" panose="02020603050405020304" pitchFamily="18" charset="0"/>
              </a:rPr>
              <a:t>Las cosas van a peor</a:t>
            </a:r>
            <a:r>
              <a:rPr lang="en-US" sz="4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E077D34-11FD-595A-55B4-85D926773ADD}"/>
              </a:ext>
            </a:extLst>
          </p:cNvPr>
          <p:cNvSpPr>
            <a:spLocks noGrp="1"/>
          </p:cNvSpPr>
          <p:nvPr>
            <p:ph idx="1"/>
          </p:nvPr>
        </p:nvSpPr>
        <p:spPr>
          <a:xfrm>
            <a:off x="1295401" y="2908092"/>
            <a:ext cx="9601196" cy="2967776"/>
          </a:xfrm>
        </p:spPr>
        <p:txBody>
          <a:bodyPr/>
          <a:lstStyle/>
          <a:p>
            <a:pPr marR="0" lvl="1" algn="just">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significa que se le oponen en sus esfuerzos? ¿Quién se opone a ti? ¿Qué puede ganar esta persona/grupo al impedir sus esfuerzos de cambio?</a:t>
            </a:r>
          </a:p>
          <a:p>
            <a:pPr marR="0" lvl="1" algn="just">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¿Quién apoya sus esfuerzos?</a:t>
            </a:r>
          </a:p>
          <a:p>
            <a:pPr marR="0" lvl="1" algn="just">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pueden hacer los demás por ti?</a:t>
            </a:r>
          </a:p>
          <a:p>
            <a:pPr marR="0" lvl="1" algn="just">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¿Qué es lo que más te ayudaría a volver a subirte a la silla de montar y enfrentarte a estas dificultades?</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93148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94E1D-4F5D-92DB-1DFB-11F277D44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3433B-0EBD-662B-7162-56D7BF1CAB16}"/>
              </a:ext>
            </a:extLst>
          </p:cNvPr>
          <p:cNvSpPr>
            <a:spLocks noGrp="1"/>
          </p:cNvSpPr>
          <p:nvPr>
            <p:ph type="title"/>
          </p:nvPr>
        </p:nvSpPr>
        <p:spPr/>
        <p:txBody>
          <a:bodyPr>
            <a:normAutofit/>
          </a:bodyPr>
          <a:lstStyle/>
          <a:p>
            <a:r>
              <a:rPr lang="es-ES" sz="3500" b="1" dirty="0">
                <a:latin typeface="Bookman Old Style" panose="02050604050505020204" pitchFamily="18" charset="0"/>
              </a:rPr>
              <a:t>Consejos de coaching centrados en soluciones para continuar y terminar</a:t>
            </a:r>
            <a:endParaRPr lang="en-US" sz="35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8104E872-4A18-0B37-4158-55FDDB27BA9F}"/>
              </a:ext>
            </a:extLst>
          </p:cNvPr>
          <p:cNvSpPr>
            <a:spLocks noGrp="1"/>
          </p:cNvSpPr>
          <p:nvPr>
            <p:ph idx="1"/>
          </p:nvPr>
        </p:nvSpPr>
        <p:spPr>
          <a:xfrm>
            <a:off x="1295401" y="2803160"/>
            <a:ext cx="9601196" cy="3072707"/>
          </a:xfrm>
        </p:spPr>
        <p:txBody>
          <a:bodyPr/>
          <a:lstStyle/>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Las preguntas que marcan la diferencia indagan sobre cómo se las arreglan los clientes a pesar de sus problemas, lo que creen que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ya va</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bien en la vida y les gustaría mantener, y lo que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ya ha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mejorado desde que hicieron su primera cita. </a:t>
            </a:r>
          </a:p>
          <a:p>
            <a:pPr algn="just">
              <a:buFont typeface="Wingdings" panose="05000000000000000000" pitchFamily="2" charset="2"/>
              <a:buChar char="§"/>
            </a:pPr>
            <a:endParaRPr lang="es-ES" sz="1800" kern="100" dirty="0">
              <a:effectLst/>
              <a:latin typeface="Bookman Old Style" panose="02050604050505020204" pitchFamily="18" charset="0"/>
              <a:ea typeface="Aptos" panose="020B0004020202020204" pitchFamily="34" charset="0"/>
              <a:cs typeface="Times New Roman" panose="02020603050405020304" pitchFamily="18" charset="0"/>
            </a:endParaRP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Las preguntas sobre la formulación de objetivos, las preguntas sobre excepciones, las preguntas sobre la proximidad del cliente a su objetivo (preguntas de escalamiento) y las preguntas de competencia extraen la información relevante. Aprovechan otra "capa" del cliente que normalmente permanece subexpuesta.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56144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29A88-C305-6AF0-BCA4-0A053D2E3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0FEB5-622E-19AD-0523-0CBB7C4EF523}"/>
              </a:ext>
            </a:extLst>
          </p:cNvPr>
          <p:cNvSpPr>
            <a:spLocks noGrp="1"/>
          </p:cNvSpPr>
          <p:nvPr>
            <p:ph type="title"/>
          </p:nvPr>
        </p:nvSpPr>
        <p:spPr/>
        <p:txBody>
          <a:bodyPr>
            <a:normAutofit/>
          </a:bodyPr>
          <a:lstStyle/>
          <a:p>
            <a:r>
              <a:rPr lang="es-ES" sz="3500" b="1" dirty="0">
                <a:latin typeface="Bookman Old Style" panose="02050604050505020204" pitchFamily="18" charset="0"/>
              </a:rPr>
              <a:t>Consejos de coaching centrados en soluciones para continuar y terminar</a:t>
            </a:r>
            <a:endParaRPr lang="en-US" sz="35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5F81788F-B14B-D733-ACEA-C5FBC748BE4B}"/>
              </a:ext>
            </a:extLst>
          </p:cNvPr>
          <p:cNvSpPr>
            <a:spLocks noGrp="1"/>
          </p:cNvSpPr>
          <p:nvPr>
            <p:ph idx="1"/>
          </p:nvPr>
        </p:nvSpPr>
        <p:spPr/>
        <p:txBody>
          <a:bodyPr/>
          <a:lstStyle/>
          <a:p>
            <a:pPr algn="just">
              <a:buFont typeface="Wingdings" panose="05000000000000000000" pitchFamily="2" charset="2"/>
              <a:buChar char="§"/>
            </a:pPr>
            <a:r>
              <a:rPr lang="es-ES" sz="1800" b="1" u="sng" kern="100" dirty="0">
                <a:effectLst/>
                <a:latin typeface="Bookman Old Style" panose="02050604050505020204" pitchFamily="18" charset="0"/>
                <a:ea typeface="Aptos" panose="020B0004020202020204" pitchFamily="34" charset="0"/>
                <a:cs typeface="Times New Roman" panose="02020603050405020304" pitchFamily="18" charset="0"/>
              </a:rPr>
              <a:t>Las preguntas que se hacen están destinadas a trazar el objetivo y las soluciones del cliente, que generalmente se supone que ya están presentes en su vida.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Las preguntas e intervenciones centradas en la solución son invitaciones al cliente a reflexionar sobre cómo podría ser el futuro y qué pasos puede dar para alcanzar la meta. </a:t>
            </a:r>
          </a:p>
          <a:p>
            <a:pPr algn="just">
              <a:buFont typeface="Wingdings" panose="05000000000000000000" pitchFamily="2" charset="2"/>
              <a:buChar char="§"/>
            </a:pPr>
            <a:r>
              <a:rPr lang="es-ES" sz="1800" b="1" u="sng" kern="100" dirty="0">
                <a:effectLst/>
                <a:latin typeface="Bookman Old Style" panose="02050604050505020204" pitchFamily="18" charset="0"/>
                <a:ea typeface="Aptos" panose="020B0004020202020204" pitchFamily="34" charset="0"/>
                <a:cs typeface="Times New Roman" panose="02020603050405020304" pitchFamily="18" charset="0"/>
              </a:rPr>
              <a:t>La capacidad de cambio del cliente está relacionada con su capacidad para empezar a ver las cosas de otra manera.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Estos cambios en la percepción y definición de la realidad </a:t>
            </a:r>
            <a:r>
              <a:rPr lang="es-ES" sz="1800" b="1" i="1" kern="100" dirty="0">
                <a:effectLst/>
                <a:latin typeface="Bookman Old Style" panose="02050604050505020204" pitchFamily="18" charset="0"/>
                <a:ea typeface="Aptos" panose="020B0004020202020204" pitchFamily="34" charset="0"/>
                <a:cs typeface="Times New Roman" panose="02020603050405020304" pitchFamily="18" charset="0"/>
              </a:rPr>
              <a:t>ocurren en primer lugar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en la conversación centrada en la solución sobre el futuro alternativo preferido y las excepciones al problema. </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154590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53675-A80D-A2BD-FC2C-75369C0A50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FFC11-8547-1970-DB38-E6A2F44B0661}"/>
              </a:ext>
            </a:extLst>
          </p:cNvPr>
          <p:cNvSpPr>
            <a:spLocks noGrp="1"/>
          </p:cNvSpPr>
          <p:nvPr>
            <p:ph type="title"/>
          </p:nvPr>
        </p:nvSpPr>
        <p:spPr/>
        <p:txBody>
          <a:bodyPr>
            <a:normAutofit/>
          </a:bodyPr>
          <a:lstStyle/>
          <a:p>
            <a:r>
              <a:rPr lang="es-ES" sz="3500" b="1" dirty="0">
                <a:latin typeface="Bookman Old Style" panose="02050604050505020204" pitchFamily="18" charset="0"/>
              </a:rPr>
              <a:t>Consejos de coaching centrados en soluciones para continuar y terminar</a:t>
            </a:r>
            <a:endParaRPr lang="en-US" sz="35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277958C7-9BB8-5A25-360B-83D868697DB6}"/>
              </a:ext>
            </a:extLst>
          </p:cNvPr>
          <p:cNvSpPr>
            <a:spLocks noGrp="1"/>
          </p:cNvSpPr>
          <p:nvPr>
            <p:ph idx="1"/>
          </p:nvPr>
        </p:nvSpPr>
        <p:spPr>
          <a:xfrm>
            <a:off x="1295402" y="2556932"/>
            <a:ext cx="9601196" cy="3318936"/>
          </a:xfrm>
        </p:spPr>
        <p:txBody>
          <a:bodyPr>
            <a:normAutofit/>
          </a:bodyPr>
          <a:lstStyle/>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Los profesionales centrados en las soluciones siempre buscan excepciones, es decir,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la diferencia que marca la diferencia</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Las sugerencias de tareas/experimentos/pasos de acción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no siempre son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útiles. </a:t>
            </a:r>
          </a:p>
          <a:p>
            <a:pPr algn="just">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Es más probable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que se lleven a cabo sugerencias de tareas/experimentos/pasos de acción que involucren creatividad y humor.  </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Un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visitante</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es-ES" sz="1800" u="sng" kern="100" dirty="0">
                <a:effectLst/>
                <a:latin typeface="Bookman Old Style" panose="02050604050505020204" pitchFamily="18" charset="0"/>
                <a:ea typeface="Aptos" panose="020B0004020202020204" pitchFamily="34" charset="0"/>
                <a:cs typeface="Times New Roman" panose="02020603050405020304" pitchFamily="18" charset="0"/>
              </a:rPr>
              <a:t>no</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recibe sugerencias de tareas</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Al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demandante</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se le asignan tareas de </a:t>
            </a:r>
            <a:r>
              <a:rPr lang="es-ES" sz="1800" u="sng" kern="100" dirty="0">
                <a:effectLst/>
                <a:latin typeface="Bookman Old Style" panose="02050604050505020204" pitchFamily="18" charset="0"/>
                <a:ea typeface="Aptos" panose="020B0004020202020204" pitchFamily="34" charset="0"/>
                <a:cs typeface="Times New Roman" panose="02020603050405020304" pitchFamily="18" charset="0"/>
              </a:rPr>
              <a:t>observación</a:t>
            </a:r>
          </a:p>
          <a:p>
            <a:pPr algn="just">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Al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Cliente</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se le pueden asignar </a:t>
            </a:r>
            <a:r>
              <a:rPr lang="es-ES" sz="1800" u="sng" kern="100" dirty="0">
                <a:effectLst/>
                <a:latin typeface="Bookman Old Style" panose="02050604050505020204" pitchFamily="18" charset="0"/>
                <a:ea typeface="Aptos" panose="020B0004020202020204" pitchFamily="34" charset="0"/>
                <a:cs typeface="Times New Roman" panose="02020603050405020304" pitchFamily="18" charset="0"/>
              </a:rPr>
              <a:t>tareas conductuales y/o de observación</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 De esa manera, siempre habrá cooperación. </a:t>
            </a:r>
          </a:p>
          <a:p>
            <a:pPr algn="just">
              <a:buFont typeface="Wingdings" panose="05000000000000000000" pitchFamily="2" charset="2"/>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106341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5DC0-DC57-7124-E78A-2A04B0E1F8CA}"/>
              </a:ext>
            </a:extLst>
          </p:cNvPr>
          <p:cNvSpPr>
            <a:spLocks noGrp="1"/>
          </p:cNvSpPr>
          <p:nvPr>
            <p:ph type="title"/>
          </p:nvPr>
        </p:nvSpPr>
        <p:spPr/>
        <p:txBody>
          <a:bodyPr>
            <a:normAutofit/>
          </a:bodyPr>
          <a:lstStyle/>
          <a:p>
            <a:r>
              <a:rPr lang="es-AR" b="1"/>
              <a:t>Visitante, Demandante y Cliente</a:t>
            </a:r>
          </a:p>
        </p:txBody>
      </p:sp>
    </p:spTree>
    <p:extLst>
      <p:ext uri="{BB962C8B-B14F-4D97-AF65-F5344CB8AC3E}">
        <p14:creationId xmlns:p14="http://schemas.microsoft.com/office/powerpoint/2010/main" val="275726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C3BD-6B33-A33D-A539-581777152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7D251-E849-0D50-DB11-406CE35D72DC}"/>
              </a:ext>
            </a:extLst>
          </p:cNvPr>
          <p:cNvSpPr>
            <a:spLocks noGrp="1"/>
          </p:cNvSpPr>
          <p:nvPr>
            <p:ph type="title"/>
          </p:nvPr>
        </p:nvSpPr>
        <p:spPr/>
        <p:txBody>
          <a:bodyPr>
            <a:normAutofit/>
          </a:bodyPr>
          <a:lstStyle/>
          <a:p>
            <a:r>
              <a:rPr lang="en-US" b="1" dirty="0">
                <a:latin typeface="Bookman Old Style" panose="02050604050505020204" pitchFamily="18" charset="0"/>
              </a:rPr>
              <a:t>El </a:t>
            </a:r>
            <a:r>
              <a:rPr lang="en-US" b="1" dirty="0" err="1">
                <a:latin typeface="Bookman Old Style" panose="02050604050505020204" pitchFamily="18" charset="0"/>
              </a:rPr>
              <a:t>Visitante</a:t>
            </a:r>
            <a:endParaRPr lang="en-US"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F2617FF-98A2-0BBF-FE53-57AC1B7424ED}"/>
              </a:ext>
            </a:extLst>
          </p:cNvPr>
          <p:cNvSpPr>
            <a:spLocks noGrp="1"/>
          </p:cNvSpPr>
          <p:nvPr>
            <p:ph idx="1"/>
          </p:nvPr>
        </p:nvSpPr>
        <p:spPr>
          <a:xfrm>
            <a:off x="779489" y="2556932"/>
            <a:ext cx="10643016" cy="3475378"/>
          </a:xfrm>
        </p:spPr>
        <p:txBody>
          <a:bodyPr>
            <a:noAutofit/>
          </a:bodyPr>
          <a:lstStyle/>
          <a:p>
            <a:pPr algn="just">
              <a:buFont typeface="Wingdings" panose="05000000000000000000" pitchFamily="2" charset="2"/>
              <a:buChar char="§"/>
            </a:pPr>
            <a:r>
              <a:rPr lang="es-ES" sz="1800" b="1" dirty="0">
                <a:effectLst/>
                <a:latin typeface="Bookman Old Style" panose="02050604050505020204" pitchFamily="18" charset="0"/>
                <a:ea typeface="Aptos" panose="020B0004020202020204" pitchFamily="34" charset="0"/>
                <a:cs typeface="Times New Roman" panose="02020603050405020304" pitchFamily="18" charset="0"/>
              </a:rPr>
              <a:t>Visitante</a:t>
            </a: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 la persona ha sido referida por otros. (cónyuge, tribunal, etc.) y </a:t>
            </a:r>
            <a:r>
              <a:rPr lang="es-ES" sz="1800" b="1" dirty="0">
                <a:effectLst/>
                <a:latin typeface="Bookman Old Style" panose="02050604050505020204" pitchFamily="18" charset="0"/>
                <a:ea typeface="Aptos" panose="020B0004020202020204" pitchFamily="34" charset="0"/>
                <a:cs typeface="Times New Roman" panose="02020603050405020304" pitchFamily="18" charset="0"/>
              </a:rPr>
              <a:t>no </a:t>
            </a: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identifica un problema en el que trabajar. No hay ningún llamado de ayuda. Otros están preocupados por el visitante o tienen un problema con él o ella. No hay motivación para que el visitante cambie su propio comportamiento. </a:t>
            </a:r>
          </a:p>
          <a:p>
            <a:pPr algn="just">
              <a:buFont typeface="Wingdings" panose="05000000000000000000" pitchFamily="2" charset="2"/>
              <a:buChar char="§"/>
            </a:pP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El profesional puede tratar de crear un contexto en el que se haga posible una petición de ayuda.</a:t>
            </a:r>
            <a:r>
              <a:rPr lang="es-ES" sz="1800" b="1" dirty="0">
                <a:effectLst/>
                <a:latin typeface="Bookman Old Style" panose="02050604050505020204" pitchFamily="18" charset="0"/>
                <a:ea typeface="Aptos" panose="020B0004020202020204" pitchFamily="34" charset="0"/>
                <a:cs typeface="Times New Roman" panose="02020603050405020304" pitchFamily="18" charset="0"/>
              </a:rPr>
              <a:t> Lo que importa es averiguar qué es lo que al visitante le gustaría lograr a través de su relación con el profesional. </a:t>
            </a:r>
            <a:r>
              <a:rPr lang="es-ES" sz="1800" dirty="0">
                <a:effectLst/>
                <a:latin typeface="Bookman Old Style" panose="02050604050505020204" pitchFamily="18" charset="0"/>
                <a:ea typeface="Aptos" panose="020B0004020202020204" pitchFamily="34" charset="0"/>
                <a:cs typeface="Times New Roman" panose="02020603050405020304" pitchFamily="18" charset="0"/>
              </a:rPr>
              <a:t>Por ejemplo, este último podría preguntar qué le gustaría que fuera diferente en el futuro y hasta qué punto el visitante está preparado (como mínimo o máximo) para cooperar en el proceso. La forma en que el visitante ha terminado con el profesional es una pregunta importante, ya que el referente generalmente ha indicado lo que cree que debe lograrse (como mínimo) (el cliente debe dejar de usar la violencia). </a:t>
            </a:r>
          </a:p>
        </p:txBody>
      </p:sp>
    </p:spTree>
    <p:extLst>
      <p:ext uri="{BB962C8B-B14F-4D97-AF65-F5344CB8AC3E}">
        <p14:creationId xmlns:p14="http://schemas.microsoft.com/office/powerpoint/2010/main" val="2863848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CBC1-02AA-C247-2093-50B219D59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41796E-5E7C-1B55-3F1B-475B42E23ADA}"/>
              </a:ext>
            </a:extLst>
          </p:cNvPr>
          <p:cNvSpPr>
            <a:spLocks noGrp="1"/>
          </p:cNvSpPr>
          <p:nvPr>
            <p:ph type="title"/>
          </p:nvPr>
        </p:nvSpPr>
        <p:spPr/>
        <p:txBody>
          <a:bodyPr>
            <a:noAutofit/>
          </a:bodyPr>
          <a:lstStyle/>
          <a:p>
            <a:br>
              <a:rPr lang="en-US" sz="3200" kern="100" dirty="0">
                <a:effectLst/>
                <a:latin typeface="Bookman Old Style" panose="02050604050505020204" pitchFamily="18" charset="0"/>
                <a:ea typeface="Aptos" panose="020B0004020202020204" pitchFamily="34" charset="0"/>
                <a:cs typeface="Times New Roman" panose="02020603050405020304" pitchFamily="18" charset="0"/>
              </a:rPr>
            </a:br>
            <a:r>
              <a:rPr lang="es-ES" sz="3200" b="1" kern="100" dirty="0">
                <a:effectLst/>
                <a:latin typeface="Bookman Old Style" panose="02050604050505020204" pitchFamily="18" charset="0"/>
                <a:ea typeface="Aptos" panose="020B0004020202020204" pitchFamily="34" charset="0"/>
                <a:cs typeface="Times New Roman" panose="02020603050405020304" pitchFamily="18" charset="0"/>
              </a:rPr>
              <a:t>Con respecto a una relación de </a:t>
            </a:r>
            <a:r>
              <a:rPr lang="es-ES" sz="3200" b="1" i="1" kern="100" dirty="0">
                <a:latin typeface="Bookman Old Style" panose="02050604050505020204" pitchFamily="18" charset="0"/>
                <a:ea typeface="Aptos" panose="020B0004020202020204" pitchFamily="34" charset="0"/>
                <a:cs typeface="Times New Roman" panose="02020603050405020304" pitchFamily="18" charset="0"/>
              </a:rPr>
              <a:t>visitante</a:t>
            </a:r>
            <a:r>
              <a:rPr lang="es-ES" sz="3200" b="1" kern="100" dirty="0">
                <a:effectLst/>
                <a:latin typeface="Bookman Old Style" panose="02050604050505020204" pitchFamily="18" charset="0"/>
                <a:ea typeface="Aptos" panose="020B0004020202020204" pitchFamily="34" charset="0"/>
                <a:cs typeface="Times New Roman" panose="02020603050405020304" pitchFamily="18" charset="0"/>
              </a:rPr>
              <a:t>, se pueden proporcionar las siguientes pautas:</a:t>
            </a:r>
            <a:endParaRPr lang="en-US" sz="3200" b="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6061974F-BB2B-8F78-48CE-58987AA28E38}"/>
              </a:ext>
            </a:extLst>
          </p:cNvPr>
          <p:cNvSpPr>
            <a:spLocks noGrp="1"/>
          </p:cNvSpPr>
          <p:nvPr>
            <p:ph idx="1"/>
          </p:nvPr>
        </p:nvSpPr>
        <p:spPr/>
        <p:txBody>
          <a:bodyPr>
            <a:normAutofit lnSpcReduction="10000"/>
          </a:bodyPr>
          <a:lstStyle/>
          <a:p>
            <a:pPr marR="0" lvl="1" algn="just">
              <a:lnSpc>
                <a:spcPct val="115000"/>
              </a:lnSpc>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Suponga que el visitante tiene buenas razones para su pensamiento y comportamiento. </a:t>
            </a:r>
          </a:p>
          <a:p>
            <a:pPr marR="0" lvl="1" algn="just">
              <a:lnSpc>
                <a:spcPct val="115000"/>
              </a:lnSpc>
              <a:buFont typeface="Wingdings" panose="05000000000000000000" pitchFamily="2" charset="2"/>
              <a:buChar char="§"/>
            </a:pP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Suponga que un cliente involuntario a menudo está a la defensiva,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después de todo, no fue su idea asistir a la sesión. </a:t>
            </a:r>
          </a:p>
          <a:p>
            <a:pPr marR="0" lvl="1" algn="just">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Como profesional,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suspende tu propio juicio y empatiza con las percepciones del visitante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que hacen comprensible su actitud cautelosa y a veces defensiva (aceptación incondicional). </a:t>
            </a:r>
          </a:p>
          <a:p>
            <a:pPr marR="0" lvl="1" algn="just">
              <a:lnSpc>
                <a:spcPct val="115000"/>
              </a:lnSpc>
              <a:buFont typeface="Wingdings" panose="05000000000000000000" pitchFamily="2" charset="2"/>
              <a:buChar char="§"/>
            </a:pP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Pregúntele al visitante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qué le </a:t>
            </a:r>
            <a:r>
              <a:rPr lang="es-ES" sz="1800" kern="100" dirty="0">
                <a:effectLst/>
                <a:latin typeface="Bookman Old Style" panose="02050604050505020204" pitchFamily="18" charset="0"/>
                <a:ea typeface="Aptos" panose="020B0004020202020204" pitchFamily="34" charset="0"/>
                <a:cs typeface="Times New Roman" panose="02020603050405020304" pitchFamily="18" charset="0"/>
              </a:rPr>
              <a:t>gustaría (porque el visitante está aquí ahora) y </a:t>
            </a:r>
            <a:r>
              <a:rPr lang="es-ES" sz="1800" b="1" kern="100" dirty="0">
                <a:effectLst/>
                <a:latin typeface="Bookman Old Style" panose="02050604050505020204" pitchFamily="18" charset="0"/>
                <a:ea typeface="Aptos" panose="020B0004020202020204" pitchFamily="34" charset="0"/>
                <a:cs typeface="Times New Roman" panose="02020603050405020304" pitchFamily="18" charset="0"/>
              </a:rPr>
              <a:t>acepte la respuesta. </a:t>
            </a:r>
          </a:p>
          <a:p>
            <a:pPr algn="just"/>
            <a:endParaRPr lang="en-US" dirty="0">
              <a:latin typeface="Bookman Old Style" panose="02050604050505020204" pitchFamily="18" charset="0"/>
            </a:endParaRPr>
          </a:p>
        </p:txBody>
      </p:sp>
    </p:spTree>
    <p:extLst>
      <p:ext uri="{BB962C8B-B14F-4D97-AF65-F5344CB8AC3E}">
        <p14:creationId xmlns:p14="http://schemas.microsoft.com/office/powerpoint/2010/main" val="27841735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756</TotalTime>
  <Words>2893</Words>
  <Application>Microsoft Office PowerPoint</Application>
  <PresentationFormat>Widescreen</PresentationFormat>
  <Paragraphs>132</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Aptos</vt:lpstr>
      <vt:lpstr>Arial</vt:lpstr>
      <vt:lpstr>Bookman Old Style</vt:lpstr>
      <vt:lpstr>Calibri</vt:lpstr>
      <vt:lpstr>Garamond</vt:lpstr>
      <vt:lpstr>Wingdings</vt:lpstr>
      <vt:lpstr>Organic</vt:lpstr>
      <vt:lpstr>VCS-Inc. Wellness Servicios de Coaching</vt:lpstr>
      <vt:lpstr>    Consejos de coaching centrados en soluciones para continuar y terminar</vt:lpstr>
      <vt:lpstr>Consejos de coaching centrados en soluciones para continuar y terminar</vt:lpstr>
      <vt:lpstr>Consejos de coaching centrados en soluciones para continuar y terminar</vt:lpstr>
      <vt:lpstr>Consejos de coaching centrados en soluciones para continuar y terminar</vt:lpstr>
      <vt:lpstr>Consejos de coaching centrados en soluciones para continuar y terminar</vt:lpstr>
      <vt:lpstr>Visitante, Demandante y Cliente</vt:lpstr>
      <vt:lpstr>El Visitante</vt:lpstr>
      <vt:lpstr> Con respecto a una relación de visitante, se pueden proporcionar las siguientes pautas:</vt:lpstr>
      <vt:lpstr> Con respecto a una relación de visitante, se pueden proporcionar las siguientes pautas:</vt:lpstr>
      <vt:lpstr>El demandante</vt:lpstr>
      <vt:lpstr>El demandante</vt:lpstr>
      <vt:lpstr>El cliente</vt:lpstr>
      <vt:lpstr>Cómo ayudar a los visitantes, demandantes y clientes</vt:lpstr>
      <vt:lpstr>Cómo ayudar a los visitantes, demandantes y clientes</vt:lpstr>
      <vt:lpstr>Sesiones Subsecuentes</vt:lpstr>
      <vt:lpstr> EARS para sesiones subsecuentes– de acuerdo con DeJong y Berg (1997) </vt:lpstr>
      <vt:lpstr> Sesiones Subsecuentes:  </vt:lpstr>
      <vt:lpstr> Cuatro posibles respuestas </vt:lpstr>
      <vt:lpstr>“Las cosas van mejor”</vt:lpstr>
      <vt:lpstr>“Las cosas van mejor”</vt:lpstr>
      <vt:lpstr>Los clientes no están de acuerdo</vt:lpstr>
      <vt:lpstr>Los clientes no están de acuerdo</vt:lpstr>
      <vt:lpstr>Los clientes no están de acuerdo</vt:lpstr>
      <vt:lpstr>Los clientes no están de acuerdo</vt:lpstr>
      <vt:lpstr>Los clientes no están de acuerdo</vt:lpstr>
      <vt:lpstr>“Las cosas siguen igual”</vt:lpstr>
      <vt:lpstr>“Las cosas siguen igual”</vt:lpstr>
      <vt:lpstr>“Las cosas van peor”</vt:lpstr>
      <vt:lpstr>“Las cosas van peor”</vt:lpstr>
      <vt:lpstr>“Las cosas van a peor”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VCS-Inc. Wellness Coaching Services</dc:title>
  <dc:creator>Kristine Lopez-Morell</dc:creator>
  <cp:lastModifiedBy>Maritza Gomez</cp:lastModifiedBy>
  <cp:revision>13</cp:revision>
  <cp:lastPrinted>2024-12-16T18:40:43Z</cp:lastPrinted>
  <dcterms:created xsi:type="dcterms:W3CDTF">2024-12-15T19:21:17Z</dcterms:created>
  <dcterms:modified xsi:type="dcterms:W3CDTF">2025-01-07T14:44:22Z</dcterms:modified>
</cp:coreProperties>
</file>