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3" r:id="rId6"/>
    <p:sldId id="260" r:id="rId7"/>
    <p:sldId id="262" r:id="rId8"/>
    <p:sldId id="256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18E06-3006-6E7D-F5CB-B5D9F120F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1A0EAC-6775-6286-D6E6-9672E248C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7AED8-A08B-4D02-B29C-16E116EE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CC5E5C-2CE7-463E-FBA1-0F543685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17DDD-27CB-2A2E-4181-F5973ECB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5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05115-25DE-36DB-EF97-A9BEEEC3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6760CA-D3B5-B626-EA5A-43AE48063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B2416-18F0-0DB7-DAA0-8F257691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B90875-3272-3082-A5A3-5194C79D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C76E8F-5EEB-F2A4-B27C-C5A58714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F0FD62-4871-7A28-52BD-D616E0CB5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7F85C2-AE5D-98BA-9104-9B4B5556C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AE420E-ADEF-9A1B-A8DB-8EEFD8BC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FA6277-D456-171E-8D04-C89750CE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F772D8-6B70-8CA7-383E-4EFF627E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99718-1E34-9A5B-BCFB-9C888B91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F07B5B-9364-B6BB-6630-08083A34F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24F87B-8798-0B7A-CD6C-26E789836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DCEEB4-39AF-0F63-66AC-8769E260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2A0781-A93A-F147-6EF6-E22B226B7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8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13B70-46C4-A5DF-2F82-D2BE2F50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E710D6-6ECF-8D84-3E32-6764B07D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DD152-BDAE-16A5-6089-AD545CEB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B275E0-A216-899C-252A-3C324F056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F52D82-27C5-70FE-69B8-747BA007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4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6288E-670F-EEE6-054F-D901B5CC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67BE2-6C1B-760C-9431-57C3258E5D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93E0E3-0B19-C570-4D50-EE2056EDE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4571D9-A2A2-DE33-7A93-25751174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B706B-3EB0-212A-4B82-004AC36A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A2FF76-5CAF-77DA-005C-BDCA37C68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3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6D7D65-B0C9-078E-847C-C7ECEFB3A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E43124-B5AF-E1A6-2AFA-FB0C67986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633E46-95BB-F2C7-2916-61FA35542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DCA1AF-D0E6-174C-7025-2CEE2C023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6D38D3-CCFC-C46F-4E57-E6318F376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102710-D622-4B7D-6C3E-059235C8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E46195-410A-E183-6E3E-9AC9B251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C9ADD0-A3C2-77CD-4B65-3C5CC1880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9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3C71C-CAAB-895F-32F9-9A22BED84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296815-E876-F7C4-3A52-5B80BD01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1CAB8C-4EF3-A585-AF3A-B9349AD10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6715D0-1602-A7E1-3E9B-1A2F6051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6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0AF346F-C4A7-AEDE-AF70-19AB2945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58B73E-038E-0C1C-E13C-C71A46AD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2E6689-663F-C193-F3FA-97FB7880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9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0D828-A676-5593-A03B-B3C4ED901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3918CF-CFE5-5307-A60C-05A14CD10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0AEEE5-1769-2F0E-A7FF-A63DF28F1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8B94BD-DF3D-8225-E647-B45F8799D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04C98E-D540-2FB0-E6D3-A68FABC4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EAAF70-702F-C82E-9D0E-8F3BEC32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6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32212-BF73-01A6-B035-874EC22CA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50EB70-D7EE-C430-5DDF-EA8C6B0F1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9EF366-B0F4-41C1-D125-099D9EA23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C9D64B-03FC-6717-B77D-89D3B2FF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416237-F24D-C6BF-5BBD-EA210366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BCD9F8-65A8-DF47-5827-52FA46C7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2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267120-724F-5C79-07E1-DBDC59470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A54092-C0D9-B566-EF4E-BC1A22371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2DAE39-C33F-289A-E7A1-244AF6BE8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5FD366-D530-4717-8188-BA3B2C14D21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E9E6F2-A44D-13BE-42C5-1D1477E46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9C7213-05C6-88A6-9582-1345DCB46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DA2BA2-BE33-45BB-A081-75B403432B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675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>
                <a:solidFill>
                  <a:srgbClr val="FFFFFF"/>
                </a:solidFill>
              </a:rPr>
              <a:t>Focusing: Orientation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830BFA-9496-5C00-2CBE-D5E52F499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Lesson 3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993" y="390832"/>
            <a:ext cx="9666554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2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399737" y="321352"/>
            <a:ext cx="11392524" cy="1056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Non judgmentally and staying grounded in your present body/environment/conversation… 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Image result for mindfulness dibujo">
            <a:extLst>
              <a:ext uri="{FF2B5EF4-FFF2-40B4-BE49-F238E27FC236}">
                <a16:creationId xmlns:a16="http://schemas.microsoft.com/office/drawing/2014/main" id="{AFB18982-C38F-A790-BFEB-502CB8766B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4" t="3865" r="6888" b="4051"/>
          <a:stretch/>
        </p:blipFill>
        <p:spPr bwMode="auto">
          <a:xfrm>
            <a:off x="3050304" y="1699019"/>
            <a:ext cx="6324842" cy="467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9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1459043" y="2875002"/>
            <a:ext cx="403235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Box breathing</a:t>
            </a:r>
            <a:endParaRPr lang="en-US" sz="3000" dirty="0"/>
          </a:p>
        </p:txBody>
      </p:sp>
      <p:sp>
        <p:nvSpPr>
          <p:cNvPr id="6" name="Marco 5">
            <a:extLst>
              <a:ext uri="{FF2B5EF4-FFF2-40B4-BE49-F238E27FC236}">
                <a16:creationId xmlns:a16="http://schemas.microsoft.com/office/drawing/2014/main" id="{2DB1EBEA-BBD9-9758-C2C8-6E3457B790CF}"/>
              </a:ext>
            </a:extLst>
          </p:cNvPr>
          <p:cNvSpPr/>
          <p:nvPr/>
        </p:nvSpPr>
        <p:spPr>
          <a:xfrm>
            <a:off x="6490741" y="1469036"/>
            <a:ext cx="4242216" cy="3717561"/>
          </a:xfrm>
          <a:prstGeom prst="fram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F017AF-5B09-DF1C-84E5-1595A10D3B29}"/>
              </a:ext>
            </a:extLst>
          </p:cNvPr>
          <p:cNvSpPr txBox="1"/>
          <p:nvPr/>
        </p:nvSpPr>
        <p:spPr>
          <a:xfrm>
            <a:off x="8139659" y="899410"/>
            <a:ext cx="689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4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9491034-C419-56B0-D5DD-96C69288BFBD}"/>
              </a:ext>
            </a:extLst>
          </p:cNvPr>
          <p:cNvSpPr txBox="1"/>
          <p:nvPr/>
        </p:nvSpPr>
        <p:spPr>
          <a:xfrm>
            <a:off x="8267075" y="5388964"/>
            <a:ext cx="689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8FD67C6-F907-EA8F-0B9B-6E4FFCAE8396}"/>
              </a:ext>
            </a:extLst>
          </p:cNvPr>
          <p:cNvSpPr txBox="1"/>
          <p:nvPr/>
        </p:nvSpPr>
        <p:spPr>
          <a:xfrm>
            <a:off x="5491397" y="2949128"/>
            <a:ext cx="689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564C41B-4880-17E1-CE46-80610B414FED}"/>
              </a:ext>
            </a:extLst>
          </p:cNvPr>
          <p:cNvSpPr txBox="1"/>
          <p:nvPr/>
        </p:nvSpPr>
        <p:spPr>
          <a:xfrm>
            <a:off x="10920334" y="3069050"/>
            <a:ext cx="689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7524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90" name="Rectangle 7189">
            <a:extLst>
              <a:ext uri="{FF2B5EF4-FFF2-40B4-BE49-F238E27FC236}">
                <a16:creationId xmlns:a16="http://schemas.microsoft.com/office/drawing/2014/main" id="{0A597D97-203B-498B-95D3-E90DC961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2" name="Picture 4" descr="Most Amazing Health Benefits of Pomegranate Proven by Doctors -StoryTimes">
            <a:extLst>
              <a:ext uri="{FF2B5EF4-FFF2-40B4-BE49-F238E27FC236}">
                <a16:creationId xmlns:a16="http://schemas.microsoft.com/office/drawing/2014/main" id="{00913D1D-6554-2D23-7DD2-6637E3684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0"/>
          <a:stretch/>
        </p:blipFill>
        <p:spPr bwMode="auto">
          <a:xfrm>
            <a:off x="3124997" y="314802"/>
            <a:ext cx="9081750" cy="387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222"/>
          <a:stretch/>
        </p:blipFill>
        <p:spPr>
          <a:xfrm>
            <a:off x="7450110" y="4728116"/>
            <a:ext cx="4756637" cy="2129883"/>
          </a:xfrm>
          <a:prstGeom prst="rect">
            <a:avLst/>
          </a:prstGeom>
        </p:spPr>
      </p:pic>
      <p:sp useBgFill="1">
        <p:nvSpPr>
          <p:cNvPr id="7192" name="Freeform: Shape 7191">
            <a:extLst>
              <a:ext uri="{FF2B5EF4-FFF2-40B4-BE49-F238E27FC236}">
                <a16:creationId xmlns:a16="http://schemas.microsoft.com/office/drawing/2014/main" id="{6A6EF10E-DF41-4BD3-8EB4-6F646531D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4272" cy="6858000"/>
          </a:xfrm>
          <a:custGeom>
            <a:avLst/>
            <a:gdLst>
              <a:gd name="connsiteX0" fmla="*/ 0 w 6244272"/>
              <a:gd name="connsiteY0" fmla="*/ 0 h 6858000"/>
              <a:gd name="connsiteX1" fmla="*/ 732568 w 6244272"/>
              <a:gd name="connsiteY1" fmla="*/ 0 h 6858000"/>
              <a:gd name="connsiteX2" fmla="*/ 947849 w 6244272"/>
              <a:gd name="connsiteY2" fmla="*/ 0 h 6858000"/>
              <a:gd name="connsiteX3" fmla="*/ 1823619 w 6244272"/>
              <a:gd name="connsiteY3" fmla="*/ 0 h 6858000"/>
              <a:gd name="connsiteX4" fmla="*/ 5235673 w 6244272"/>
              <a:gd name="connsiteY4" fmla="*/ 0 h 6858000"/>
              <a:gd name="connsiteX5" fmla="*/ 4933297 w 6244272"/>
              <a:gd name="connsiteY5" fmla="*/ 110269 h 6858000"/>
              <a:gd name="connsiteX6" fmla="*/ 4976910 w 6244272"/>
              <a:gd name="connsiteY6" fmla="*/ 135168 h 6858000"/>
              <a:gd name="connsiteX7" fmla="*/ 5238580 w 6244272"/>
              <a:gd name="connsiteY7" fmla="*/ 71141 h 6858000"/>
              <a:gd name="connsiteX8" fmla="*/ 5290914 w 6244272"/>
              <a:gd name="connsiteY8" fmla="*/ 88927 h 6858000"/>
              <a:gd name="connsiteX9" fmla="*/ 5264747 w 6244272"/>
              <a:gd name="connsiteY9" fmla="*/ 163625 h 6858000"/>
              <a:gd name="connsiteX10" fmla="*/ 5151357 w 6244272"/>
              <a:gd name="connsiteY10" fmla="*/ 192082 h 6858000"/>
              <a:gd name="connsiteX11" fmla="*/ 4974002 w 6244272"/>
              <a:gd name="connsiteY11" fmla="*/ 373491 h 6858000"/>
              <a:gd name="connsiteX12" fmla="*/ 5241488 w 6244272"/>
              <a:gd name="connsiteY12" fmla="*/ 352148 h 6858000"/>
              <a:gd name="connsiteX13" fmla="*/ 5288007 w 6244272"/>
              <a:gd name="connsiteY13" fmla="*/ 394834 h 6858000"/>
              <a:gd name="connsiteX14" fmla="*/ 5305452 w 6244272"/>
              <a:gd name="connsiteY14" fmla="*/ 451747 h 6858000"/>
              <a:gd name="connsiteX15" fmla="*/ 5383953 w 6244272"/>
              <a:gd name="connsiteY15" fmla="*/ 359262 h 6858000"/>
              <a:gd name="connsiteX16" fmla="*/ 5450825 w 6244272"/>
              <a:gd name="connsiteY16" fmla="*/ 334364 h 6858000"/>
              <a:gd name="connsiteX17" fmla="*/ 5471177 w 6244272"/>
              <a:gd name="connsiteY17" fmla="*/ 416176 h 6858000"/>
              <a:gd name="connsiteX18" fmla="*/ 5410121 w 6244272"/>
              <a:gd name="connsiteY18" fmla="*/ 505101 h 6858000"/>
              <a:gd name="connsiteX19" fmla="*/ 5247303 w 6244272"/>
              <a:gd name="connsiteY19" fmla="*/ 558458 h 6858000"/>
              <a:gd name="connsiteX20" fmla="*/ 5421750 w 6244272"/>
              <a:gd name="connsiteY20" fmla="*/ 558458 h 6858000"/>
              <a:gd name="connsiteX21" fmla="*/ 5622364 w 6244272"/>
              <a:gd name="connsiteY21" fmla="*/ 522887 h 6858000"/>
              <a:gd name="connsiteX22" fmla="*/ 5834608 w 6244272"/>
              <a:gd name="connsiteY22" fmla="*/ 533558 h 6858000"/>
              <a:gd name="connsiteX23" fmla="*/ 6035223 w 6244272"/>
              <a:gd name="connsiteY23" fmla="*/ 462417 h 6858000"/>
              <a:gd name="connsiteX24" fmla="*/ 6238745 w 6244272"/>
              <a:gd name="connsiteY24" fmla="*/ 465975 h 6858000"/>
              <a:gd name="connsiteX25" fmla="*/ 5337434 w 6244272"/>
              <a:gd name="connsiteY25" fmla="*/ 910606 h 6858000"/>
              <a:gd name="connsiteX26" fmla="*/ 5381046 w 6244272"/>
              <a:gd name="connsiteY26" fmla="*/ 921277 h 6858000"/>
              <a:gd name="connsiteX27" fmla="*/ 5439195 w 6244272"/>
              <a:gd name="connsiteY27" fmla="*/ 949734 h 6858000"/>
              <a:gd name="connsiteX28" fmla="*/ 5395583 w 6244272"/>
              <a:gd name="connsiteY28" fmla="*/ 1006647 h 6858000"/>
              <a:gd name="connsiteX29" fmla="*/ 5160079 w 6244272"/>
              <a:gd name="connsiteY29" fmla="*/ 1113358 h 6858000"/>
              <a:gd name="connsiteX30" fmla="*/ 5101930 w 6244272"/>
              <a:gd name="connsiteY30" fmla="*/ 1220069 h 6858000"/>
              <a:gd name="connsiteX31" fmla="*/ 5174617 w 6244272"/>
              <a:gd name="connsiteY31" fmla="*/ 1209399 h 6858000"/>
              <a:gd name="connsiteX32" fmla="*/ 5238580 w 6244272"/>
              <a:gd name="connsiteY32" fmla="*/ 1230741 h 6858000"/>
              <a:gd name="connsiteX33" fmla="*/ 5212414 w 6244272"/>
              <a:gd name="connsiteY33" fmla="*/ 1365909 h 6858000"/>
              <a:gd name="connsiteX34" fmla="*/ 4878056 w 6244272"/>
              <a:gd name="connsiteY34" fmla="*/ 1540204 h 6858000"/>
              <a:gd name="connsiteX35" fmla="*/ 4848982 w 6244272"/>
              <a:gd name="connsiteY35" fmla="*/ 1597117 h 6858000"/>
              <a:gd name="connsiteX36" fmla="*/ 4889686 w 6244272"/>
              <a:gd name="connsiteY36" fmla="*/ 1636245 h 6858000"/>
              <a:gd name="connsiteX37" fmla="*/ 4997261 w 6244272"/>
              <a:gd name="connsiteY37" fmla="*/ 1657587 h 6858000"/>
              <a:gd name="connsiteX38" fmla="*/ 4846074 w 6244272"/>
              <a:gd name="connsiteY38" fmla="*/ 1849668 h 6858000"/>
              <a:gd name="connsiteX39" fmla="*/ 4790832 w 6244272"/>
              <a:gd name="connsiteY39" fmla="*/ 1903025 h 6858000"/>
              <a:gd name="connsiteX40" fmla="*/ 4694886 w 6244272"/>
              <a:gd name="connsiteY40" fmla="*/ 1984836 h 6858000"/>
              <a:gd name="connsiteX41" fmla="*/ 4694886 w 6244272"/>
              <a:gd name="connsiteY41" fmla="*/ 2013292 h 6858000"/>
              <a:gd name="connsiteX42" fmla="*/ 4822814 w 6244272"/>
              <a:gd name="connsiteY42" fmla="*/ 2102219 h 6858000"/>
              <a:gd name="connsiteX43" fmla="*/ 5055411 w 6244272"/>
              <a:gd name="connsiteY43" fmla="*/ 2077320 h 6858000"/>
              <a:gd name="connsiteX44" fmla="*/ 4712331 w 6244272"/>
              <a:gd name="connsiteY44" fmla="*/ 2208931 h 6858000"/>
              <a:gd name="connsiteX45" fmla="*/ 5822979 w 6244272"/>
              <a:gd name="connsiteY45" fmla="*/ 1892353 h 6858000"/>
              <a:gd name="connsiteX46" fmla="*/ 5753200 w 6244272"/>
              <a:gd name="connsiteY46" fmla="*/ 1974165 h 6858000"/>
              <a:gd name="connsiteX47" fmla="*/ 5363601 w 6244272"/>
              <a:gd name="connsiteY47" fmla="*/ 2191146 h 6858000"/>
              <a:gd name="connsiteX48" fmla="*/ 5253118 w 6244272"/>
              <a:gd name="connsiteY48" fmla="*/ 2326314 h 6858000"/>
              <a:gd name="connsiteX49" fmla="*/ 5136819 w 6244272"/>
              <a:gd name="connsiteY49" fmla="*/ 2401012 h 6858000"/>
              <a:gd name="connsiteX50" fmla="*/ 4974002 w 6244272"/>
              <a:gd name="connsiteY50" fmla="*/ 2401012 h 6858000"/>
              <a:gd name="connsiteX51" fmla="*/ 4857704 w 6244272"/>
              <a:gd name="connsiteY51" fmla="*/ 2518395 h 6858000"/>
              <a:gd name="connsiteX52" fmla="*/ 4976910 w 6244272"/>
              <a:gd name="connsiteY52" fmla="*/ 2543294 h 6858000"/>
              <a:gd name="connsiteX53" fmla="*/ 5116467 w 6244272"/>
              <a:gd name="connsiteY53" fmla="*/ 2525509 h 6858000"/>
              <a:gd name="connsiteX54" fmla="*/ 5273470 w 6244272"/>
              <a:gd name="connsiteY54" fmla="*/ 2564636 h 6858000"/>
              <a:gd name="connsiteX55" fmla="*/ 5418843 w 6244272"/>
              <a:gd name="connsiteY55" fmla="*/ 2532623 h 6858000"/>
              <a:gd name="connsiteX56" fmla="*/ 5593290 w 6244272"/>
              <a:gd name="connsiteY56" fmla="*/ 2553965 h 6858000"/>
              <a:gd name="connsiteX57" fmla="*/ 5648532 w 6244272"/>
              <a:gd name="connsiteY57" fmla="*/ 2692689 h 6858000"/>
              <a:gd name="connsiteX58" fmla="*/ 5665976 w 6244272"/>
              <a:gd name="connsiteY58" fmla="*/ 2703362 h 6858000"/>
              <a:gd name="connsiteX59" fmla="*/ 5988704 w 6244272"/>
              <a:gd name="connsiteY59" fmla="*/ 2923898 h 6858000"/>
              <a:gd name="connsiteX60" fmla="*/ 6078835 w 6244272"/>
              <a:gd name="connsiteY60" fmla="*/ 2941684 h 6858000"/>
              <a:gd name="connsiteX61" fmla="*/ 5546771 w 6244272"/>
              <a:gd name="connsiteY61" fmla="*/ 3329402 h 6858000"/>
              <a:gd name="connsiteX62" fmla="*/ 5904388 w 6244272"/>
              <a:gd name="connsiteY62" fmla="*/ 3229805 h 6858000"/>
              <a:gd name="connsiteX63" fmla="*/ 5953814 w 6244272"/>
              <a:gd name="connsiteY63" fmla="*/ 3393429 h 6858000"/>
              <a:gd name="connsiteX64" fmla="*/ 5785182 w 6244272"/>
              <a:gd name="connsiteY64" fmla="*/ 3539269 h 6858000"/>
              <a:gd name="connsiteX65" fmla="*/ 5724125 w 6244272"/>
              <a:gd name="connsiteY65" fmla="*/ 3827390 h 6858000"/>
              <a:gd name="connsiteX66" fmla="*/ 5753200 w 6244272"/>
              <a:gd name="connsiteY66" fmla="*/ 4090612 h 6858000"/>
              <a:gd name="connsiteX67" fmla="*/ 5825886 w 6244272"/>
              <a:gd name="connsiteY67" fmla="*/ 4172424 h 6858000"/>
              <a:gd name="connsiteX68" fmla="*/ 5930554 w 6244272"/>
              <a:gd name="connsiteY68" fmla="*/ 4321821 h 6858000"/>
              <a:gd name="connsiteX69" fmla="*/ 5994519 w 6244272"/>
              <a:gd name="connsiteY69" fmla="*/ 4414305 h 6858000"/>
              <a:gd name="connsiteX70" fmla="*/ 6218393 w 6244272"/>
              <a:gd name="connsiteY70" fmla="*/ 4378734 h 6858000"/>
              <a:gd name="connsiteX71" fmla="*/ 5918925 w 6244272"/>
              <a:gd name="connsiteY71" fmla="*/ 4613499 h 6858000"/>
              <a:gd name="connsiteX72" fmla="*/ 6160243 w 6244272"/>
              <a:gd name="connsiteY72" fmla="*/ 4585042 h 6858000"/>
              <a:gd name="connsiteX73" fmla="*/ 6238745 w 6244272"/>
              <a:gd name="connsiteY73" fmla="*/ 4602828 h 6858000"/>
              <a:gd name="connsiteX74" fmla="*/ 6195133 w 6244272"/>
              <a:gd name="connsiteY74" fmla="*/ 4677526 h 6858000"/>
              <a:gd name="connsiteX75" fmla="*/ 6017778 w 6244272"/>
              <a:gd name="connsiteY75" fmla="*/ 4805580 h 6858000"/>
              <a:gd name="connsiteX76" fmla="*/ 5651439 w 6244272"/>
              <a:gd name="connsiteY76" fmla="*/ 5154171 h 6858000"/>
              <a:gd name="connsiteX77" fmla="*/ 6006149 w 6244272"/>
              <a:gd name="connsiteY77" fmla="*/ 4994104 h 6858000"/>
              <a:gd name="connsiteX78" fmla="*/ 5633994 w 6244272"/>
              <a:gd name="connsiteY78" fmla="*/ 5353367 h 6858000"/>
              <a:gd name="connsiteX79" fmla="*/ 5552586 w 6244272"/>
              <a:gd name="connsiteY79" fmla="*/ 5474306 h 6858000"/>
              <a:gd name="connsiteX80" fmla="*/ 5383953 w 6244272"/>
              <a:gd name="connsiteY80" fmla="*/ 5769542 h 6858000"/>
              <a:gd name="connsiteX81" fmla="*/ 5392675 w 6244272"/>
              <a:gd name="connsiteY81" fmla="*/ 5801555 h 6858000"/>
              <a:gd name="connsiteX82" fmla="*/ 5584568 w 6244272"/>
              <a:gd name="connsiteY82" fmla="*/ 5755314 h 6858000"/>
              <a:gd name="connsiteX83" fmla="*/ 5334526 w 6244272"/>
              <a:gd name="connsiteY83" fmla="*/ 6004307 h 6858000"/>
              <a:gd name="connsiteX84" fmla="*/ 5075763 w 6244272"/>
              <a:gd name="connsiteY84" fmla="*/ 6196388 h 6858000"/>
              <a:gd name="connsiteX85" fmla="*/ 5258933 w 6244272"/>
              <a:gd name="connsiteY85" fmla="*/ 6167932 h 6858000"/>
              <a:gd name="connsiteX86" fmla="*/ 5511881 w 6244272"/>
              <a:gd name="connsiteY86" fmla="*/ 6057663 h 6858000"/>
              <a:gd name="connsiteX87" fmla="*/ 5599105 w 6244272"/>
              <a:gd name="connsiteY87" fmla="*/ 6100347 h 6858000"/>
              <a:gd name="connsiteX88" fmla="*/ 5360693 w 6244272"/>
              <a:gd name="connsiteY88" fmla="*/ 6281757 h 6858000"/>
              <a:gd name="connsiteX89" fmla="*/ 5224043 w 6244272"/>
              <a:gd name="connsiteY89" fmla="*/ 6367127 h 6858000"/>
              <a:gd name="connsiteX90" fmla="*/ 5168801 w 6244272"/>
              <a:gd name="connsiteY90" fmla="*/ 6431153 h 6858000"/>
              <a:gd name="connsiteX91" fmla="*/ 5011799 w 6244272"/>
              <a:gd name="connsiteY91" fmla="*/ 6658805 h 6858000"/>
              <a:gd name="connsiteX92" fmla="*/ 4651275 w 6244272"/>
              <a:gd name="connsiteY92" fmla="*/ 6858000 h 6858000"/>
              <a:gd name="connsiteX93" fmla="*/ 1823619 w 6244272"/>
              <a:gd name="connsiteY93" fmla="*/ 6858000 h 6858000"/>
              <a:gd name="connsiteX94" fmla="*/ 947849 w 6244272"/>
              <a:gd name="connsiteY94" fmla="*/ 6858000 h 6858000"/>
              <a:gd name="connsiteX95" fmla="*/ 732568 w 6244272"/>
              <a:gd name="connsiteY95" fmla="*/ 6858000 h 6858000"/>
              <a:gd name="connsiteX96" fmla="*/ 0 w 6244272"/>
              <a:gd name="connsiteY9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6244272" h="6858000">
                <a:moveTo>
                  <a:pt x="0" y="0"/>
                </a:moveTo>
                <a:lnTo>
                  <a:pt x="732568" y="0"/>
                </a:lnTo>
                <a:lnTo>
                  <a:pt x="947849" y="0"/>
                </a:lnTo>
                <a:lnTo>
                  <a:pt x="1823619" y="0"/>
                </a:lnTo>
                <a:lnTo>
                  <a:pt x="5235673" y="0"/>
                </a:lnTo>
                <a:cubicBezTo>
                  <a:pt x="5133912" y="35571"/>
                  <a:pt x="5035058" y="78255"/>
                  <a:pt x="4933297" y="110269"/>
                </a:cubicBezTo>
                <a:cubicBezTo>
                  <a:pt x="4947835" y="145839"/>
                  <a:pt x="4962372" y="138725"/>
                  <a:pt x="4976910" y="135168"/>
                </a:cubicBezTo>
                <a:cubicBezTo>
                  <a:pt x="5064133" y="120941"/>
                  <a:pt x="5154264" y="110269"/>
                  <a:pt x="5238580" y="71141"/>
                </a:cubicBezTo>
                <a:cubicBezTo>
                  <a:pt x="5258933" y="64027"/>
                  <a:pt x="5282192" y="64027"/>
                  <a:pt x="5290914" y="88927"/>
                </a:cubicBezTo>
                <a:cubicBezTo>
                  <a:pt x="5305452" y="124497"/>
                  <a:pt x="5285100" y="145839"/>
                  <a:pt x="5264747" y="163625"/>
                </a:cubicBezTo>
                <a:cubicBezTo>
                  <a:pt x="5229858" y="195638"/>
                  <a:pt x="5189154" y="188525"/>
                  <a:pt x="5151357" y="192082"/>
                </a:cubicBezTo>
                <a:cubicBezTo>
                  <a:pt x="5046689" y="209867"/>
                  <a:pt x="4997261" y="259665"/>
                  <a:pt x="4974002" y="373491"/>
                </a:cubicBezTo>
                <a:cubicBezTo>
                  <a:pt x="5064133" y="327250"/>
                  <a:pt x="5154264" y="384162"/>
                  <a:pt x="5241488" y="352148"/>
                </a:cubicBezTo>
                <a:cubicBezTo>
                  <a:pt x="5264747" y="345034"/>
                  <a:pt x="5299637" y="355706"/>
                  <a:pt x="5288007" y="394834"/>
                </a:cubicBezTo>
                <a:cubicBezTo>
                  <a:pt x="5276378" y="430405"/>
                  <a:pt x="5238580" y="458860"/>
                  <a:pt x="5305452" y="451747"/>
                </a:cubicBezTo>
                <a:cubicBezTo>
                  <a:pt x="5354879" y="448189"/>
                  <a:pt x="5369416" y="405504"/>
                  <a:pt x="5383953" y="359262"/>
                </a:cubicBezTo>
                <a:cubicBezTo>
                  <a:pt x="5395583" y="334364"/>
                  <a:pt x="5427565" y="320135"/>
                  <a:pt x="5450825" y="334364"/>
                </a:cubicBezTo>
                <a:cubicBezTo>
                  <a:pt x="5479899" y="348592"/>
                  <a:pt x="5471177" y="387720"/>
                  <a:pt x="5471177" y="416176"/>
                </a:cubicBezTo>
                <a:cubicBezTo>
                  <a:pt x="5474085" y="469532"/>
                  <a:pt x="5450825" y="494431"/>
                  <a:pt x="5410121" y="505101"/>
                </a:cubicBezTo>
                <a:cubicBezTo>
                  <a:pt x="5360693" y="519330"/>
                  <a:pt x="5311267" y="537116"/>
                  <a:pt x="5247303" y="558458"/>
                </a:cubicBezTo>
                <a:cubicBezTo>
                  <a:pt x="5317082" y="594028"/>
                  <a:pt x="5369416" y="586915"/>
                  <a:pt x="5421750" y="558458"/>
                </a:cubicBezTo>
                <a:cubicBezTo>
                  <a:pt x="5485714" y="526444"/>
                  <a:pt x="5570030" y="483759"/>
                  <a:pt x="5622364" y="522887"/>
                </a:cubicBezTo>
                <a:cubicBezTo>
                  <a:pt x="5700865" y="579800"/>
                  <a:pt x="5764829" y="544229"/>
                  <a:pt x="5834608" y="533558"/>
                </a:cubicBezTo>
                <a:cubicBezTo>
                  <a:pt x="5979982" y="512216"/>
                  <a:pt x="5889850" y="480203"/>
                  <a:pt x="6035223" y="462417"/>
                </a:cubicBezTo>
                <a:cubicBezTo>
                  <a:pt x="6093372" y="455303"/>
                  <a:pt x="6154429" y="426847"/>
                  <a:pt x="6238745" y="465975"/>
                </a:cubicBezTo>
                <a:cubicBezTo>
                  <a:pt x="5857868" y="672284"/>
                  <a:pt x="5677606" y="658055"/>
                  <a:pt x="5337434" y="910606"/>
                </a:cubicBezTo>
                <a:cubicBezTo>
                  <a:pt x="5351971" y="935506"/>
                  <a:pt x="5366508" y="924835"/>
                  <a:pt x="5381046" y="921277"/>
                </a:cubicBezTo>
                <a:cubicBezTo>
                  <a:pt x="5404305" y="917720"/>
                  <a:pt x="5433380" y="903491"/>
                  <a:pt x="5439195" y="949734"/>
                </a:cubicBezTo>
                <a:cubicBezTo>
                  <a:pt x="5442103" y="985305"/>
                  <a:pt x="5424657" y="1003089"/>
                  <a:pt x="5395583" y="1006647"/>
                </a:cubicBezTo>
                <a:cubicBezTo>
                  <a:pt x="5311267" y="1020875"/>
                  <a:pt x="5235673" y="1070674"/>
                  <a:pt x="5160079" y="1113358"/>
                </a:cubicBezTo>
                <a:cubicBezTo>
                  <a:pt x="5125190" y="1131144"/>
                  <a:pt x="5087393" y="1156043"/>
                  <a:pt x="5101930" y="1220069"/>
                </a:cubicBezTo>
                <a:cubicBezTo>
                  <a:pt x="5131004" y="1237855"/>
                  <a:pt x="5151357" y="1212955"/>
                  <a:pt x="5174617" y="1209399"/>
                </a:cubicBezTo>
                <a:cubicBezTo>
                  <a:pt x="5197876" y="1205842"/>
                  <a:pt x="5253118" y="1220069"/>
                  <a:pt x="5238580" y="1230741"/>
                </a:cubicBezTo>
                <a:cubicBezTo>
                  <a:pt x="5171709" y="1269868"/>
                  <a:pt x="5293822" y="1365909"/>
                  <a:pt x="5212414" y="1365909"/>
                </a:cubicBezTo>
                <a:cubicBezTo>
                  <a:pt x="5078671" y="1365909"/>
                  <a:pt x="5005984" y="1536647"/>
                  <a:pt x="4878056" y="1540204"/>
                </a:cubicBezTo>
                <a:cubicBezTo>
                  <a:pt x="4857704" y="1540204"/>
                  <a:pt x="4848982" y="1572219"/>
                  <a:pt x="4848982" y="1597117"/>
                </a:cubicBezTo>
                <a:cubicBezTo>
                  <a:pt x="4848982" y="1629132"/>
                  <a:pt x="4869333" y="1632688"/>
                  <a:pt x="4889686" y="1636245"/>
                </a:cubicBezTo>
                <a:cubicBezTo>
                  <a:pt x="4921668" y="1639802"/>
                  <a:pt x="4956557" y="1597117"/>
                  <a:pt x="4997261" y="1657587"/>
                </a:cubicBezTo>
                <a:cubicBezTo>
                  <a:pt x="4921668" y="1693158"/>
                  <a:pt x="4843167" y="1728729"/>
                  <a:pt x="4846074" y="1849668"/>
                </a:cubicBezTo>
                <a:cubicBezTo>
                  <a:pt x="4846074" y="1881683"/>
                  <a:pt x="4814092" y="1895910"/>
                  <a:pt x="4790832" y="1903025"/>
                </a:cubicBezTo>
                <a:cubicBezTo>
                  <a:pt x="4750128" y="1917252"/>
                  <a:pt x="4718146" y="1938595"/>
                  <a:pt x="4694886" y="1984836"/>
                </a:cubicBezTo>
                <a:cubicBezTo>
                  <a:pt x="4694886" y="1995507"/>
                  <a:pt x="4694886" y="2002622"/>
                  <a:pt x="4694886" y="2013292"/>
                </a:cubicBezTo>
                <a:cubicBezTo>
                  <a:pt x="4700701" y="2123562"/>
                  <a:pt x="4758850" y="2120004"/>
                  <a:pt x="4822814" y="2102219"/>
                </a:cubicBezTo>
                <a:cubicBezTo>
                  <a:pt x="4898408" y="2080877"/>
                  <a:pt x="4974002" y="2038192"/>
                  <a:pt x="5055411" y="2077320"/>
                </a:cubicBezTo>
                <a:cubicBezTo>
                  <a:pt x="4942020" y="2130676"/>
                  <a:pt x="4817000" y="2134233"/>
                  <a:pt x="4712331" y="2208931"/>
                </a:cubicBezTo>
                <a:cubicBezTo>
                  <a:pt x="5101930" y="2223159"/>
                  <a:pt x="5445010" y="1984836"/>
                  <a:pt x="5822979" y="1892353"/>
                </a:cubicBezTo>
                <a:cubicBezTo>
                  <a:pt x="5811349" y="1952823"/>
                  <a:pt x="5779367" y="1967051"/>
                  <a:pt x="5753200" y="1974165"/>
                </a:cubicBezTo>
                <a:cubicBezTo>
                  <a:pt x="5613642" y="2020407"/>
                  <a:pt x="5491529" y="2112891"/>
                  <a:pt x="5363601" y="2191146"/>
                </a:cubicBezTo>
                <a:cubicBezTo>
                  <a:pt x="5311267" y="2223159"/>
                  <a:pt x="5273470" y="2258731"/>
                  <a:pt x="5253118" y="2326314"/>
                </a:cubicBezTo>
                <a:cubicBezTo>
                  <a:pt x="5235673" y="2390340"/>
                  <a:pt x="5200783" y="2418796"/>
                  <a:pt x="5136819" y="2401012"/>
                </a:cubicBezTo>
                <a:cubicBezTo>
                  <a:pt x="5084485" y="2386784"/>
                  <a:pt x="5029243" y="2393898"/>
                  <a:pt x="4974002" y="2401012"/>
                </a:cubicBezTo>
                <a:cubicBezTo>
                  <a:pt x="4912946" y="2408126"/>
                  <a:pt x="4843167" y="2479267"/>
                  <a:pt x="4857704" y="2518395"/>
                </a:cubicBezTo>
                <a:cubicBezTo>
                  <a:pt x="4886778" y="2582422"/>
                  <a:pt x="4936205" y="2550408"/>
                  <a:pt x="4976910" y="2543294"/>
                </a:cubicBezTo>
                <a:cubicBezTo>
                  <a:pt x="5026336" y="2536181"/>
                  <a:pt x="5116467" y="2518395"/>
                  <a:pt x="5116467" y="2525509"/>
                </a:cubicBezTo>
                <a:cubicBezTo>
                  <a:pt x="5148450" y="2685576"/>
                  <a:pt x="5221136" y="2564636"/>
                  <a:pt x="5273470" y="2564636"/>
                </a:cubicBezTo>
                <a:cubicBezTo>
                  <a:pt x="5322897" y="2564636"/>
                  <a:pt x="5372323" y="2546851"/>
                  <a:pt x="5418843" y="2532623"/>
                </a:cubicBezTo>
                <a:cubicBezTo>
                  <a:pt x="5479899" y="2514837"/>
                  <a:pt x="5535140" y="2546851"/>
                  <a:pt x="5593290" y="2553965"/>
                </a:cubicBezTo>
                <a:cubicBezTo>
                  <a:pt x="5645624" y="2561080"/>
                  <a:pt x="5616550" y="2653563"/>
                  <a:pt x="5648532" y="2692689"/>
                </a:cubicBezTo>
                <a:cubicBezTo>
                  <a:pt x="5654346" y="2703362"/>
                  <a:pt x="5660161" y="2703362"/>
                  <a:pt x="5665976" y="2703362"/>
                </a:cubicBezTo>
                <a:cubicBezTo>
                  <a:pt x="5683421" y="2980812"/>
                  <a:pt x="5988704" y="2913227"/>
                  <a:pt x="5988704" y="2923898"/>
                </a:cubicBezTo>
                <a:cubicBezTo>
                  <a:pt x="6014871" y="2941684"/>
                  <a:pt x="6046853" y="2899000"/>
                  <a:pt x="6078835" y="2941684"/>
                </a:cubicBezTo>
                <a:cubicBezTo>
                  <a:pt x="5942185" y="3137322"/>
                  <a:pt x="5732847" y="3183563"/>
                  <a:pt x="5546771" y="3329402"/>
                </a:cubicBezTo>
                <a:cubicBezTo>
                  <a:pt x="5700865" y="3379202"/>
                  <a:pt x="5790997" y="3208463"/>
                  <a:pt x="5904388" y="3229805"/>
                </a:cubicBezTo>
                <a:cubicBezTo>
                  <a:pt x="5959629" y="3283162"/>
                  <a:pt x="5793904" y="3368530"/>
                  <a:pt x="5953814" y="3393429"/>
                </a:cubicBezTo>
                <a:cubicBezTo>
                  <a:pt x="5884036" y="3439672"/>
                  <a:pt x="5834608" y="3485914"/>
                  <a:pt x="5785182" y="3539269"/>
                </a:cubicBezTo>
                <a:cubicBezTo>
                  <a:pt x="5700865" y="3635309"/>
                  <a:pt x="5683421" y="3699337"/>
                  <a:pt x="5724125" y="3827390"/>
                </a:cubicBezTo>
                <a:cubicBezTo>
                  <a:pt x="5750293" y="3912759"/>
                  <a:pt x="5788089" y="3991015"/>
                  <a:pt x="5753200" y="4090612"/>
                </a:cubicBezTo>
                <a:cubicBezTo>
                  <a:pt x="5729940" y="4158196"/>
                  <a:pt x="5738663" y="4204438"/>
                  <a:pt x="5825886" y="4172424"/>
                </a:cubicBezTo>
                <a:cubicBezTo>
                  <a:pt x="5918925" y="4140411"/>
                  <a:pt x="5953814" y="4200882"/>
                  <a:pt x="5930554" y="4321821"/>
                </a:cubicBezTo>
                <a:cubicBezTo>
                  <a:pt x="5916018" y="4400076"/>
                  <a:pt x="5930554" y="4424975"/>
                  <a:pt x="5994519" y="4414305"/>
                </a:cubicBezTo>
                <a:cubicBezTo>
                  <a:pt x="6064297" y="4403633"/>
                  <a:pt x="6131169" y="4353835"/>
                  <a:pt x="6218393" y="4378734"/>
                </a:cubicBezTo>
                <a:cubicBezTo>
                  <a:pt x="6148614" y="4521016"/>
                  <a:pt x="6000333" y="4478331"/>
                  <a:pt x="5918925" y="4613499"/>
                </a:cubicBezTo>
                <a:cubicBezTo>
                  <a:pt x="6014871" y="4613499"/>
                  <a:pt x="6090465" y="4613499"/>
                  <a:pt x="6160243" y="4585042"/>
                </a:cubicBezTo>
                <a:cubicBezTo>
                  <a:pt x="6189318" y="4574373"/>
                  <a:pt x="6221300" y="4560144"/>
                  <a:pt x="6238745" y="4602828"/>
                </a:cubicBezTo>
                <a:cubicBezTo>
                  <a:pt x="6259098" y="4652628"/>
                  <a:pt x="6218393" y="4670412"/>
                  <a:pt x="6195133" y="4677526"/>
                </a:cubicBezTo>
                <a:cubicBezTo>
                  <a:pt x="6128261" y="4702425"/>
                  <a:pt x="6075928" y="4759339"/>
                  <a:pt x="6017778" y="4805580"/>
                </a:cubicBezTo>
                <a:cubicBezTo>
                  <a:pt x="5892758" y="4905177"/>
                  <a:pt x="5756107" y="4990547"/>
                  <a:pt x="5651439" y="5154171"/>
                </a:cubicBezTo>
                <a:cubicBezTo>
                  <a:pt x="5782275" y="5111487"/>
                  <a:pt x="5881128" y="5011889"/>
                  <a:pt x="6006149" y="4994104"/>
                </a:cubicBezTo>
                <a:cubicBezTo>
                  <a:pt x="5898572" y="5143500"/>
                  <a:pt x="5761922" y="5243097"/>
                  <a:pt x="5633994" y="5353367"/>
                </a:cubicBezTo>
                <a:cubicBezTo>
                  <a:pt x="5596197" y="5385379"/>
                  <a:pt x="5558400" y="5406721"/>
                  <a:pt x="5552586" y="5474306"/>
                </a:cubicBezTo>
                <a:cubicBezTo>
                  <a:pt x="5535140" y="5605917"/>
                  <a:pt x="5488622" y="5712629"/>
                  <a:pt x="5383953" y="5769542"/>
                </a:cubicBezTo>
                <a:cubicBezTo>
                  <a:pt x="5383953" y="5769542"/>
                  <a:pt x="5389768" y="5790884"/>
                  <a:pt x="5392675" y="5801555"/>
                </a:cubicBezTo>
                <a:cubicBezTo>
                  <a:pt x="5456640" y="5805112"/>
                  <a:pt x="5506066" y="5726858"/>
                  <a:pt x="5584568" y="5755314"/>
                </a:cubicBezTo>
                <a:cubicBezTo>
                  <a:pt x="5506066" y="5862025"/>
                  <a:pt x="5442103" y="5954508"/>
                  <a:pt x="5334526" y="6004307"/>
                </a:cubicBezTo>
                <a:cubicBezTo>
                  <a:pt x="5247303" y="6043434"/>
                  <a:pt x="5139727" y="6068335"/>
                  <a:pt x="5075763" y="6196388"/>
                </a:cubicBezTo>
                <a:cubicBezTo>
                  <a:pt x="5148450" y="6221287"/>
                  <a:pt x="5203691" y="6189274"/>
                  <a:pt x="5258933" y="6167932"/>
                </a:cubicBezTo>
                <a:cubicBezTo>
                  <a:pt x="5343249" y="6132361"/>
                  <a:pt x="5427565" y="6093234"/>
                  <a:pt x="5511881" y="6057663"/>
                </a:cubicBezTo>
                <a:cubicBezTo>
                  <a:pt x="5543864" y="6043434"/>
                  <a:pt x="5578753" y="6036320"/>
                  <a:pt x="5599105" y="6100347"/>
                </a:cubicBezTo>
                <a:cubicBezTo>
                  <a:pt x="5491529" y="6114575"/>
                  <a:pt x="5427565" y="6199945"/>
                  <a:pt x="5360693" y="6281757"/>
                </a:cubicBezTo>
                <a:cubicBezTo>
                  <a:pt x="5322897" y="6327999"/>
                  <a:pt x="5290914" y="6388469"/>
                  <a:pt x="5224043" y="6367127"/>
                </a:cubicBezTo>
                <a:cubicBezTo>
                  <a:pt x="5189154" y="6356456"/>
                  <a:pt x="5165894" y="6388469"/>
                  <a:pt x="5168801" y="6431153"/>
                </a:cubicBezTo>
                <a:cubicBezTo>
                  <a:pt x="5183339" y="6580550"/>
                  <a:pt x="5099022" y="6630349"/>
                  <a:pt x="5011799" y="6658805"/>
                </a:cubicBezTo>
                <a:cubicBezTo>
                  <a:pt x="4883871" y="6701489"/>
                  <a:pt x="4770480" y="6786859"/>
                  <a:pt x="4651275" y="6858000"/>
                </a:cubicBezTo>
                <a:lnTo>
                  <a:pt x="1823619" y="6858000"/>
                </a:lnTo>
                <a:lnTo>
                  <a:pt x="947849" y="6858000"/>
                </a:lnTo>
                <a:lnTo>
                  <a:pt x="732568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811CA9-056D-0763-4FA3-1AB1E3C222F5}"/>
              </a:ext>
            </a:extLst>
          </p:cNvPr>
          <p:cNvSpPr txBox="1"/>
          <p:nvPr/>
        </p:nvSpPr>
        <p:spPr>
          <a:xfrm>
            <a:off x="704537" y="1636434"/>
            <a:ext cx="4574239" cy="12339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Mindfulness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exercise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643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2C9AC27B-BCF8-4567-FCD3-30D4F136FCC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222"/>
          <a:stretch/>
        </p:blipFill>
        <p:spPr>
          <a:xfrm>
            <a:off x="4270" y="0"/>
            <a:ext cx="12202477" cy="6858000"/>
          </a:xfrm>
          <a:prstGeom prst="rect">
            <a:avLst/>
          </a:prstGeom>
        </p:spPr>
      </p:pic>
      <p:grpSp>
        <p:nvGrpSpPr>
          <p:cNvPr id="9223" name="Group 9222">
            <a:extLst>
              <a:ext uri="{FF2B5EF4-FFF2-40B4-BE49-F238E27FC236}">
                <a16:creationId xmlns:a16="http://schemas.microsoft.com/office/drawing/2014/main" id="{38555AC8-A31F-E4F7-01BB-AEFF5E8C1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5338644"/>
            <a:ext cx="12202175" cy="1519356"/>
            <a:chOff x="-1" y="-29768"/>
            <a:chExt cx="12202175" cy="1519356"/>
          </a:xfrm>
        </p:grpSpPr>
        <p:sp>
          <p:nvSpPr>
            <p:cNvPr id="9224" name="Rectangle 9223">
              <a:extLst>
                <a:ext uri="{FF2B5EF4-FFF2-40B4-BE49-F238E27FC236}">
                  <a16:creationId xmlns:a16="http://schemas.microsoft.com/office/drawing/2014/main" id="{A3C03E37-7ED0-19AE-52C3-13E69D05C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5" name="Rectangle 9224">
              <a:extLst>
                <a:ext uri="{FF2B5EF4-FFF2-40B4-BE49-F238E27FC236}">
                  <a16:creationId xmlns:a16="http://schemas.microsoft.com/office/drawing/2014/main" id="{E5518BEA-7506-877F-D89F-5B680FBB6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6" name="Rectangle 9225">
              <a:extLst>
                <a:ext uri="{FF2B5EF4-FFF2-40B4-BE49-F238E27FC236}">
                  <a16:creationId xmlns:a16="http://schemas.microsoft.com/office/drawing/2014/main" id="{E2E02916-7129-5FE5-2223-BD70F1BBB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838200" y="5595614"/>
            <a:ext cx="6784181" cy="913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12 Areas of Balance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218" name="Picture 2" descr="Free Vector | Life balance">
            <a:extLst>
              <a:ext uri="{FF2B5EF4-FFF2-40B4-BE49-F238E27FC236}">
                <a16:creationId xmlns:a16="http://schemas.microsoft.com/office/drawing/2014/main" id="{7F8B71E2-C29D-CA91-36E1-FF1D66B6CF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08"/>
          <a:stretch/>
        </p:blipFill>
        <p:spPr bwMode="auto">
          <a:xfrm>
            <a:off x="4901784" y="-13133"/>
            <a:ext cx="6895476" cy="535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628E776-1721-B063-5123-0B08B3080053}"/>
              </a:ext>
            </a:extLst>
          </p:cNvPr>
          <p:cNvSpPr txBox="1"/>
          <p:nvPr/>
        </p:nvSpPr>
        <p:spPr>
          <a:xfrm>
            <a:off x="677300" y="1655536"/>
            <a:ext cx="3814997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Finding out what is wrong in these areas can point us to possible goals for the client to pursue.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1151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5393"/>
          </a:xfrm>
        </p:spPr>
        <p:txBody>
          <a:bodyPr>
            <a:noAutofit/>
          </a:bodyPr>
          <a:lstStyle/>
          <a:p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When the client know that something is wrong,  but not </a:t>
            </a:r>
            <a:r>
              <a:rPr lang="en-US" sz="3000" b="1" u="sng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353868" y="3272717"/>
            <a:ext cx="3282845" cy="718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Values Illustration by Daniel Stanley on Dribbble">
            <a:extLst>
              <a:ext uri="{FF2B5EF4-FFF2-40B4-BE49-F238E27FC236}">
                <a16:creationId xmlns:a16="http://schemas.microsoft.com/office/drawing/2014/main" id="{D83E1CE4-FAE7-0921-F36A-F1A17CA6D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228" y="97455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835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38724" y="161654"/>
            <a:ext cx="31629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Cognitive Dissonance</a:t>
            </a:r>
            <a:endParaRPr lang="en-US" sz="4000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F6502E94-8315-8590-9F58-8BEFB257D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794" y="1734732"/>
            <a:ext cx="5006714" cy="2792298"/>
          </a:xfrm>
        </p:spPr>
        <p:txBody>
          <a:bodyPr>
            <a:noAutofit/>
          </a:bodyPr>
          <a:lstStyle/>
          <a:p>
            <a:pPr algn="just"/>
            <a:r>
              <a:rPr lang="en-US" sz="3500" dirty="0">
                <a:solidFill>
                  <a:srgbClr val="001D35"/>
                </a:solidFill>
                <a:effectLst/>
                <a:latin typeface="Raleway Medium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Psychological state of discomfort that occurs when someone holds conflicting beliefs, values, or attitudes</a:t>
            </a:r>
            <a:endParaRPr lang="en-US" sz="35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F3BF054-D258-6748-4618-EA27DB83EBCA}"/>
              </a:ext>
            </a:extLst>
          </p:cNvPr>
          <p:cNvSpPr txBox="1"/>
          <p:nvPr/>
        </p:nvSpPr>
        <p:spPr>
          <a:xfrm>
            <a:off x="-1" y="5913966"/>
            <a:ext cx="12192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solidFill>
                  <a:srgbClr val="001D35"/>
                </a:solidFill>
                <a:effectLst/>
                <a:latin typeface="Raleway Medium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People experience cognitive dissonance when their actions are not in line with their values or beliefs.</a:t>
            </a:r>
            <a:endParaRPr lang="en-US" sz="3000" b="1" dirty="0"/>
          </a:p>
        </p:txBody>
      </p:sp>
      <p:pic>
        <p:nvPicPr>
          <p:cNvPr id="11266" name="Picture 2" descr="Image result for cognitive disonance dibujo">
            <a:extLst>
              <a:ext uri="{FF2B5EF4-FFF2-40B4-BE49-F238E27FC236}">
                <a16:creationId xmlns:a16="http://schemas.microsoft.com/office/drawing/2014/main" id="{DAEC215D-6942-20CA-DB77-4C79428B38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10" t="13126" r="11024" b="12325"/>
          <a:stretch/>
        </p:blipFill>
        <p:spPr bwMode="auto">
          <a:xfrm>
            <a:off x="5899759" y="161654"/>
            <a:ext cx="5147992" cy="493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454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5" name="Group 12294">
            <a:extLst>
              <a:ext uri="{FF2B5EF4-FFF2-40B4-BE49-F238E27FC236}">
                <a16:creationId xmlns:a16="http://schemas.microsoft.com/office/drawing/2014/main" id="{3B337C2F-F4B9-764C-45E5-86A1306E1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176" y="5338644"/>
            <a:ext cx="12202176" cy="1519355"/>
            <a:chOff x="-10176" y="5338644"/>
            <a:chExt cx="12202176" cy="1519355"/>
          </a:xfrm>
        </p:grpSpPr>
        <p:sp>
          <p:nvSpPr>
            <p:cNvPr id="12296" name="Rectangle 12295">
              <a:extLst>
                <a:ext uri="{FF2B5EF4-FFF2-40B4-BE49-F238E27FC236}">
                  <a16:creationId xmlns:a16="http://schemas.microsoft.com/office/drawing/2014/main" id="{DE1E11FF-4A87-A65F-DAEC-E20057A3F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V="1">
              <a:off x="5331238" y="-2767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97" name="Rectangle 12296">
              <a:extLst>
                <a:ext uri="{FF2B5EF4-FFF2-40B4-BE49-F238E27FC236}">
                  <a16:creationId xmlns:a16="http://schemas.microsoft.com/office/drawing/2014/main" id="{1719AAC3-64F6-CEDF-0B56-5C0C6BD3C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V="1">
              <a:off x="8906919" y="3566802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98" name="Rectangle 12297">
              <a:extLst>
                <a:ext uri="{FF2B5EF4-FFF2-40B4-BE49-F238E27FC236}">
                  <a16:creationId xmlns:a16="http://schemas.microsoft.com/office/drawing/2014/main" id="{BA0DE637-E8FB-63A7-A5E2-E28DBE1A4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V="1">
              <a:off x="3921534" y="1406934"/>
              <a:ext cx="1519355" cy="9382775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7330190" y="5471410"/>
            <a:ext cx="3985512" cy="1049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</a:pPr>
            <a:r>
              <a:rPr lang="en-US" sz="5000" b="1" dirty="0">
                <a:solidFill>
                  <a:srgbClr val="FFFFFF"/>
                </a:solidFill>
                <a:effectLst/>
              </a:rPr>
              <a:t>Wheel of life</a:t>
            </a:r>
            <a:endParaRPr lang="en-US" sz="5000" dirty="0">
              <a:solidFill>
                <a:srgbClr val="FFFFFF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" r="62388" b="25196"/>
          <a:stretch/>
        </p:blipFill>
        <p:spPr>
          <a:xfrm>
            <a:off x="7330190" y="696649"/>
            <a:ext cx="4495577" cy="4443376"/>
          </a:xfrm>
          <a:prstGeom prst="rect">
            <a:avLst/>
          </a:prstGeom>
        </p:spPr>
      </p:pic>
      <p:pic>
        <p:nvPicPr>
          <p:cNvPr id="12292" name="Picture 4" descr="Wheel of life. Coaching tool in blue diagram with icon. Life coaching ...">
            <a:extLst>
              <a:ext uri="{FF2B5EF4-FFF2-40B4-BE49-F238E27FC236}">
                <a16:creationId xmlns:a16="http://schemas.microsoft.com/office/drawing/2014/main" id="{A8966B0F-6A3D-4E54-7009-943AA0818A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38" t="8814" r="12335" b="17513"/>
          <a:stretch/>
        </p:blipFill>
        <p:spPr bwMode="auto">
          <a:xfrm>
            <a:off x="-10177" y="0"/>
            <a:ext cx="73336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719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558" y="3660411"/>
            <a:ext cx="3687581" cy="1172980"/>
          </a:xfrm>
        </p:spPr>
        <p:txBody>
          <a:bodyPr>
            <a:noAutofit/>
          </a:bodyPr>
          <a:lstStyle/>
          <a:p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Discovering the Ultimate Why </a:t>
            </a:r>
            <a:endParaRPr lang="en-US" sz="3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794480" y="2100897"/>
            <a:ext cx="40323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7 Layers deep</a:t>
            </a:r>
            <a:endParaRPr lang="en-US" sz="4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3B9FC79-7AA3-32A2-7141-465E200B33C9}"/>
              </a:ext>
            </a:extLst>
          </p:cNvPr>
          <p:cNvSpPr txBox="1"/>
          <p:nvPr/>
        </p:nvSpPr>
        <p:spPr>
          <a:xfrm>
            <a:off x="5961088" y="238647"/>
            <a:ext cx="6096000" cy="116955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1</a:t>
            </a:r>
          </a:p>
          <a:p>
            <a:r>
              <a:rPr lang="en-US" sz="2500" dirty="0"/>
              <a:t>What is important to you about becoming successful?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FAA4C47-AC71-89E2-E2C3-F3CACE34333D}"/>
              </a:ext>
            </a:extLst>
          </p:cNvPr>
          <p:cNvSpPr txBox="1"/>
          <p:nvPr/>
        </p:nvSpPr>
        <p:spPr>
          <a:xfrm>
            <a:off x="5961088" y="1531308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2</a:t>
            </a:r>
          </a:p>
          <a:p>
            <a:r>
              <a:rPr lang="en-US" sz="2500" dirty="0"/>
              <a:t>Why is it important for you to ____________?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495A15-CB6B-52E9-2785-60B5C9D11EC5}"/>
              </a:ext>
            </a:extLst>
          </p:cNvPr>
          <p:cNvSpPr txBox="1"/>
          <p:nvPr/>
        </p:nvSpPr>
        <p:spPr>
          <a:xfrm>
            <a:off x="5961088" y="2454840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3</a:t>
            </a:r>
          </a:p>
          <a:p>
            <a:r>
              <a:rPr lang="en-US" sz="2500" dirty="0"/>
              <a:t>Why is it important for you to ____________?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2E0CAD3-A186-DFBE-CF61-5E69D5A33DB5}"/>
              </a:ext>
            </a:extLst>
          </p:cNvPr>
          <p:cNvSpPr txBox="1"/>
          <p:nvPr/>
        </p:nvSpPr>
        <p:spPr>
          <a:xfrm>
            <a:off x="5961088" y="3378372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4</a:t>
            </a:r>
          </a:p>
          <a:p>
            <a:r>
              <a:rPr lang="en-US" sz="2500" dirty="0"/>
              <a:t>Why is it important for you to ____________?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98D071C-1F5B-0C4E-736F-20B4A6B687BB}"/>
              </a:ext>
            </a:extLst>
          </p:cNvPr>
          <p:cNvSpPr txBox="1"/>
          <p:nvPr/>
        </p:nvSpPr>
        <p:spPr>
          <a:xfrm>
            <a:off x="5961088" y="4301904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5</a:t>
            </a:r>
          </a:p>
          <a:p>
            <a:r>
              <a:rPr lang="en-US" sz="2500" dirty="0"/>
              <a:t>Why is it important for you to ____________?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F7743D1-A0E2-AB50-1CB4-63E077EDDBD1}"/>
              </a:ext>
            </a:extLst>
          </p:cNvPr>
          <p:cNvSpPr txBox="1"/>
          <p:nvPr/>
        </p:nvSpPr>
        <p:spPr>
          <a:xfrm>
            <a:off x="5961088" y="5193383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6</a:t>
            </a:r>
          </a:p>
          <a:p>
            <a:r>
              <a:rPr lang="en-US" sz="2500" dirty="0"/>
              <a:t>Why is it important for you to ____________?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0670B03-F703-71E6-3D18-A780FFA30F1E}"/>
              </a:ext>
            </a:extLst>
          </p:cNvPr>
          <p:cNvSpPr txBox="1"/>
          <p:nvPr/>
        </p:nvSpPr>
        <p:spPr>
          <a:xfrm>
            <a:off x="5961088" y="6073170"/>
            <a:ext cx="6096000" cy="78483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Level 7</a:t>
            </a:r>
          </a:p>
          <a:p>
            <a:r>
              <a:rPr lang="en-US" sz="2500" dirty="0"/>
              <a:t>Why is it important for you to ____________?</a:t>
            </a:r>
          </a:p>
        </p:txBody>
      </p:sp>
    </p:spTree>
    <p:extLst>
      <p:ext uri="{BB962C8B-B14F-4D97-AF65-F5344CB8AC3E}">
        <p14:creationId xmlns:p14="http://schemas.microsoft.com/office/powerpoint/2010/main" val="3010281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2053654" y="217557"/>
            <a:ext cx="109278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Meaning making and making a life</a:t>
            </a:r>
            <a:endParaRPr lang="en-US" sz="4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E4B0D7-AD36-6A3C-379F-23D661D206E5}"/>
              </a:ext>
            </a:extLst>
          </p:cNvPr>
          <p:cNvSpPr txBox="1"/>
          <p:nvPr/>
        </p:nvSpPr>
        <p:spPr>
          <a:xfrm>
            <a:off x="359765" y="1450060"/>
            <a:ext cx="39124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Belief / Identity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Thoughts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Emotions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Behaviors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 dirty="0">
                <a:solidFill>
                  <a:schemeClr val="accent5">
                    <a:lumMod val="50000"/>
                  </a:schemeClr>
                </a:solidFill>
              </a:rPr>
              <a:t>Outcome / Results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21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0340" cy="167081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3502616" y="111023"/>
            <a:ext cx="94788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Meaning making and making a life</a:t>
            </a:r>
            <a:endParaRPr lang="en-US" sz="4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E4B0D7-AD36-6A3C-379F-23D661D206E5}"/>
              </a:ext>
            </a:extLst>
          </p:cNvPr>
          <p:cNvSpPr txBox="1"/>
          <p:nvPr/>
        </p:nvSpPr>
        <p:spPr>
          <a:xfrm>
            <a:off x="371472" y="2081210"/>
            <a:ext cx="391243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>
                <a:solidFill>
                  <a:schemeClr val="accent5">
                    <a:lumMod val="50000"/>
                  </a:schemeClr>
                </a:solidFill>
              </a:rPr>
              <a:t>Belief / Identity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>
                <a:solidFill>
                  <a:schemeClr val="accent5">
                    <a:lumMod val="50000"/>
                  </a:schemeClr>
                </a:solidFill>
              </a:rPr>
              <a:t>Thoughts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>
                <a:solidFill>
                  <a:schemeClr val="accent5">
                    <a:lumMod val="50000"/>
                  </a:schemeClr>
                </a:solidFill>
              </a:rPr>
              <a:t>Emotions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>
                <a:solidFill>
                  <a:schemeClr val="accent5">
                    <a:lumMod val="50000"/>
                  </a:schemeClr>
                </a:solidFill>
              </a:rPr>
              <a:t>Behaviors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000" b="1">
                <a:solidFill>
                  <a:schemeClr val="accent5">
                    <a:lumMod val="50000"/>
                  </a:schemeClr>
                </a:solidFill>
              </a:rPr>
              <a:t>Outcome / Results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3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4338" name="Picture 2" descr="Image result for iceberg dibujo">
            <a:extLst>
              <a:ext uri="{FF2B5EF4-FFF2-40B4-BE49-F238E27FC236}">
                <a16:creationId xmlns:a16="http://schemas.microsoft.com/office/drawing/2014/main" id="{A8FF1E38-632C-D306-0301-794938A3A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192" y="818909"/>
            <a:ext cx="5971282" cy="597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AE8C2A5-7204-0B9E-FF3E-826EC37D3281}"/>
              </a:ext>
            </a:extLst>
          </p:cNvPr>
          <p:cNvSpPr txBox="1"/>
          <p:nvPr/>
        </p:nvSpPr>
        <p:spPr>
          <a:xfrm>
            <a:off x="6747882" y="5269243"/>
            <a:ext cx="260590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Belief / Identity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F0EC4C5-A95E-E1B5-6F71-7C9409D6FAEC}"/>
              </a:ext>
            </a:extLst>
          </p:cNvPr>
          <p:cNvSpPr txBox="1"/>
          <p:nvPr/>
        </p:nvSpPr>
        <p:spPr>
          <a:xfrm>
            <a:off x="7118937" y="4322830"/>
            <a:ext cx="189600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Thoughts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21A00AF-B417-667F-CDE2-3C303820940E}"/>
              </a:ext>
            </a:extLst>
          </p:cNvPr>
          <p:cNvSpPr txBox="1"/>
          <p:nvPr/>
        </p:nvSpPr>
        <p:spPr>
          <a:xfrm>
            <a:off x="7118937" y="3590943"/>
            <a:ext cx="189600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Emotions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1F648CB-6759-5674-5757-9BFD70E19600}"/>
              </a:ext>
            </a:extLst>
          </p:cNvPr>
          <p:cNvSpPr txBox="1"/>
          <p:nvPr/>
        </p:nvSpPr>
        <p:spPr>
          <a:xfrm>
            <a:off x="7044000" y="2760103"/>
            <a:ext cx="189600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dirty="0"/>
              <a:t>Behaviors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C3CFF85-ECC6-73D0-22E4-4F6BED38CFBB}"/>
              </a:ext>
            </a:extLst>
          </p:cNvPr>
          <p:cNvSpPr txBox="1"/>
          <p:nvPr/>
        </p:nvSpPr>
        <p:spPr>
          <a:xfrm>
            <a:off x="6206041" y="2094574"/>
            <a:ext cx="357192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dirty="0"/>
              <a:t>Outcomes / Results</a:t>
            </a:r>
          </a:p>
        </p:txBody>
      </p:sp>
    </p:spTree>
    <p:extLst>
      <p:ext uri="{BB962C8B-B14F-4D97-AF65-F5344CB8AC3E}">
        <p14:creationId xmlns:p14="http://schemas.microsoft.com/office/powerpoint/2010/main" val="99103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2434" y="2913861"/>
            <a:ext cx="6781448" cy="3083141"/>
          </a:xfrm>
        </p:spPr>
        <p:txBody>
          <a:bodyPr>
            <a:normAutofit fontScale="90000"/>
          </a:bodyPr>
          <a:lstStyle/>
          <a:p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 a kind of counseling, just developing more skill and using more tool.</a:t>
            </a: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Focusing</a:t>
            </a:r>
            <a:r>
              <a:rPr lang="en-US" sz="3000" b="1" dirty="0"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moving forward</a:t>
            </a: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1469038" y="1911809"/>
            <a:ext cx="403235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is coaching?</a:t>
            </a:r>
            <a:endParaRPr lang="en-US" sz="3000" dirty="0"/>
          </a:p>
        </p:txBody>
      </p:sp>
      <p:pic>
        <p:nvPicPr>
          <p:cNvPr id="2050" name="Picture 2" descr="Image result for coaching dibujo">
            <a:extLst>
              <a:ext uri="{FF2B5EF4-FFF2-40B4-BE49-F238E27FC236}">
                <a16:creationId xmlns:a16="http://schemas.microsoft.com/office/drawing/2014/main" id="{9957B342-FAB8-14A5-B73C-0131FDF71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851" y="595933"/>
            <a:ext cx="4013512" cy="28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0354" y="4313420"/>
            <a:ext cx="6181842" cy="1829737"/>
          </a:xfrm>
        </p:spPr>
        <p:txBody>
          <a:bodyPr>
            <a:noAutofit/>
          </a:bodyPr>
          <a:lstStyle/>
          <a:p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Non Judgmental Awareness </a:t>
            </a: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3716664" y="1708878"/>
            <a:ext cx="199369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Curiosity</a:t>
            </a:r>
            <a:endParaRPr lang="en-US" sz="3000" dirty="0"/>
          </a:p>
        </p:txBody>
      </p:sp>
      <p:pic>
        <p:nvPicPr>
          <p:cNvPr id="1026" name="Picture 2" descr="Image result for curiosity dibujo">
            <a:extLst>
              <a:ext uri="{FF2B5EF4-FFF2-40B4-BE49-F238E27FC236}">
                <a16:creationId xmlns:a16="http://schemas.microsoft.com/office/drawing/2014/main" id="{1DC1A84F-AD4D-8431-D4A3-59A005AEE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6" t="9888" r="15571" b="7498"/>
          <a:stretch/>
        </p:blipFill>
        <p:spPr bwMode="auto">
          <a:xfrm>
            <a:off x="6905858" y="944379"/>
            <a:ext cx="3572267" cy="248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What does it mean to be non-judgmental? - Quora">
            <a:extLst>
              <a:ext uri="{FF2B5EF4-FFF2-40B4-BE49-F238E27FC236}">
                <a16:creationId xmlns:a16="http://schemas.microsoft.com/office/drawing/2014/main" id="{6FEE8D36-1125-4A92-476C-B43A9ED9D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504" y="3222246"/>
            <a:ext cx="4514850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12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256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639" y="3745174"/>
            <a:ext cx="4673731" cy="1829737"/>
          </a:xfrm>
        </p:spPr>
        <p:txBody>
          <a:bodyPr>
            <a:normAutofit fontScale="90000"/>
          </a:bodyPr>
          <a:lstStyle/>
          <a:p>
            <a:b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Desire for balance is a factory setting, like safety and routine</a:t>
            </a:r>
            <a:b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1379895" y="1504516"/>
            <a:ext cx="27132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endParaRPr lang="en-US" sz="4000" dirty="0"/>
          </a:p>
        </p:txBody>
      </p:sp>
      <p:pic>
        <p:nvPicPr>
          <p:cNvPr id="3074" name="Picture 2" descr="Free Law Scales Cliparts, Download Free Law Scales Cliparts png images ...">
            <a:extLst>
              <a:ext uri="{FF2B5EF4-FFF2-40B4-BE49-F238E27FC236}">
                <a16:creationId xmlns:a16="http://schemas.microsoft.com/office/drawing/2014/main" id="{C8E6DCA1-2F0B-4965-E3F0-A5746AB8AB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3" t="5919" r="15356" b="12461"/>
          <a:stretch/>
        </p:blipFill>
        <p:spPr bwMode="auto">
          <a:xfrm>
            <a:off x="5319908" y="350544"/>
            <a:ext cx="6621008" cy="590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43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4953312" y="1801949"/>
            <a:ext cx="654414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Focusing: (Spotlighting)</a:t>
            </a:r>
            <a:r>
              <a:rPr lang="en-US" sz="5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000" dirty="0"/>
          </a:p>
        </p:txBody>
      </p:sp>
      <p:pic>
        <p:nvPicPr>
          <p:cNvPr id="4098" name="Picture 2" descr="Image result for spotlight dibujo">
            <a:extLst>
              <a:ext uri="{FF2B5EF4-FFF2-40B4-BE49-F238E27FC236}">
                <a16:creationId xmlns:a16="http://schemas.microsoft.com/office/drawing/2014/main" id="{F836CB7A-D3A7-2AC3-ABC2-972ED434C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73" y="495093"/>
            <a:ext cx="4365025" cy="436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0083321-9904-9FF8-FCAF-C71BF80657BF}"/>
              </a:ext>
            </a:extLst>
          </p:cNvPr>
          <p:cNvSpPr txBox="1"/>
          <p:nvPr/>
        </p:nvSpPr>
        <p:spPr>
          <a:xfrm>
            <a:off x="779489" y="5065763"/>
            <a:ext cx="109265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Showing up in the conversation in a way that shines a spotlight on one area of your work with the client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4378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66C9FF4-E2D4-1879-6AF4-A08C91B146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3555" y="2509127"/>
            <a:ext cx="4673731" cy="1829737"/>
          </a:xfrm>
        </p:spPr>
        <p:txBody>
          <a:bodyPr>
            <a:normAutofit fontScale="90000"/>
          </a:bodyPr>
          <a:lstStyle/>
          <a:p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did you get here? </a:t>
            </a: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0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1154244" y="1265732"/>
            <a:ext cx="403235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Where are you now? </a:t>
            </a:r>
            <a:endParaRPr lang="en-US" sz="3000" dirty="0"/>
          </a:p>
        </p:txBody>
      </p:sp>
      <p:pic>
        <p:nvPicPr>
          <p:cNvPr id="1028" name="Picture 4" descr="How Did You Get Here? - Faith Church">
            <a:extLst>
              <a:ext uri="{FF2B5EF4-FFF2-40B4-BE49-F238E27FC236}">
                <a16:creationId xmlns:a16="http://schemas.microsoft.com/office/drawing/2014/main" id="{3060C578-9659-2BBA-BBA9-D716001DD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533" y="571500"/>
            <a:ext cx="4450204" cy="445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50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617046AE-1D9B-5EAF-4E63-E715AD4D4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659" y="404734"/>
            <a:ext cx="11382531" cy="944381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power of the mind to create your life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44E31B3-799A-80A0-D1F1-C6712C3E2A81}"/>
              </a:ext>
            </a:extLst>
          </p:cNvPr>
          <p:cNvSpPr txBox="1"/>
          <p:nvPr/>
        </p:nvSpPr>
        <p:spPr>
          <a:xfrm>
            <a:off x="1106147" y="4947105"/>
            <a:ext cx="9979702" cy="718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 live each moment, but first…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Power Of Mind Stock Illustration - Download Image Now - iStock">
            <a:extLst>
              <a:ext uri="{FF2B5EF4-FFF2-40B4-BE49-F238E27FC236}">
                <a16:creationId xmlns:a16="http://schemas.microsoft.com/office/drawing/2014/main" id="{AAD7A978-7524-5B92-F090-40997B992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512" y="1537624"/>
            <a:ext cx="3220971" cy="3220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1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D658554-4CC1-4559-9C7C-D3377794A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F24920ED-A56A-5CDA-CCC7-ED396B6A9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8" y="3705611"/>
            <a:ext cx="10491655" cy="11692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000" b="1" dirty="0"/>
              <a:t>MINDFULNESS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B1072B9-A652-1107-3621-B8E21E565BCE}"/>
              </a:ext>
            </a:extLst>
          </p:cNvPr>
          <p:cNvSpPr txBox="1"/>
          <p:nvPr/>
        </p:nvSpPr>
        <p:spPr>
          <a:xfrm>
            <a:off x="422144" y="5026290"/>
            <a:ext cx="10434172" cy="9202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000">
                <a:effectLst/>
              </a:rPr>
              <a:t>Experience the power of NOW </a:t>
            </a:r>
            <a:endParaRPr lang="en-US" sz="30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D443019-571F-4479-AFDB-8DBAEC505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422144" cy="3599020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9656"/>
          <a:stretch/>
        </p:blipFill>
        <p:spPr>
          <a:xfrm>
            <a:off x="422144" y="10"/>
            <a:ext cx="10943844" cy="3599011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E9C6408-AA0E-411D-A5D2-E5F13306F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8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A5A513C4-CCC6-C0D4-42E9-42987EFF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28B0349-167B-E941-CD79-294A5D1F97A0}"/>
              </a:ext>
            </a:extLst>
          </p:cNvPr>
          <p:cNvSpPr txBox="1"/>
          <p:nvPr/>
        </p:nvSpPr>
        <p:spPr>
          <a:xfrm>
            <a:off x="1149245" y="606164"/>
            <a:ext cx="989350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Use mindfulness to keep client focused on now</a:t>
            </a:r>
          </a:p>
        </p:txBody>
      </p:sp>
      <p:pic>
        <p:nvPicPr>
          <p:cNvPr id="6148" name="Picture 4" descr="Image result for mindfulness dibujo">
            <a:extLst>
              <a:ext uri="{FF2B5EF4-FFF2-40B4-BE49-F238E27FC236}">
                <a16:creationId xmlns:a16="http://schemas.microsoft.com/office/drawing/2014/main" id="{27F3948D-4886-01F0-5E69-9B4499EE0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66" y="1475089"/>
            <a:ext cx="5406348" cy="356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48E5951-06FA-2C55-E41C-5B149CEEF646}"/>
              </a:ext>
            </a:extLst>
          </p:cNvPr>
          <p:cNvSpPr txBox="1"/>
          <p:nvPr/>
        </p:nvSpPr>
        <p:spPr>
          <a:xfrm>
            <a:off x="2537085" y="5382911"/>
            <a:ext cx="76112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000" b="1" dirty="0">
                <a:effectLst/>
                <a:latin typeface="Raleway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each mindfulness for some reason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20056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353</Words>
  <Application>Microsoft Office PowerPoint</Application>
  <PresentationFormat>Panorámica</PresentationFormat>
  <Paragraphs>75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Helvetica Neue Medium</vt:lpstr>
      <vt:lpstr>Raleway Medium</vt:lpstr>
      <vt:lpstr>Wingdings</vt:lpstr>
      <vt:lpstr>Tema de Office</vt:lpstr>
      <vt:lpstr>Focusing: Orientation</vt:lpstr>
      <vt:lpstr>  Is a kind of counseling, just developing more skill and using more tool.  Focusing in moving forward  </vt:lpstr>
      <vt:lpstr>  Non Judgmental Awareness   </vt:lpstr>
      <vt:lpstr>  Desire for balance is a factory setting, like safety and routine  </vt:lpstr>
      <vt:lpstr>Presentación de PowerPoint</vt:lpstr>
      <vt:lpstr>  How did you get here?   </vt:lpstr>
      <vt:lpstr>The power of the mind to create your life</vt:lpstr>
      <vt:lpstr>MINDFULNESS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When the client know that something is wrong,  but not what </vt:lpstr>
      <vt:lpstr>Psychological state of discomfort that occurs when someone holds conflicting beliefs, values, or attitudes</vt:lpstr>
      <vt:lpstr>Presentación de PowerPoint</vt:lpstr>
      <vt:lpstr>Discovering the Ultimate Why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Maritza Gomez</dc:creator>
  <cp:lastModifiedBy>Maritza Gomez</cp:lastModifiedBy>
  <cp:revision>13</cp:revision>
  <dcterms:created xsi:type="dcterms:W3CDTF">2024-10-16T13:54:25Z</dcterms:created>
  <dcterms:modified xsi:type="dcterms:W3CDTF">2024-10-16T16:22:40Z</dcterms:modified>
</cp:coreProperties>
</file>