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3" r:id="rId6"/>
    <p:sldId id="260" r:id="rId7"/>
    <p:sldId id="262" r:id="rId8"/>
    <p:sldId id="256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18E06-3006-6E7D-F5CB-B5D9F120F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1A0EAC-6775-6286-D6E6-9672E248C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B7AED8-A08B-4D02-B29C-16E116EE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CC5E5C-2CE7-463E-FBA1-0F543685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17DDD-27CB-2A2E-4181-F5973ECB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05115-25DE-36DB-EF97-A9BEEEC3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6760CA-D3B5-B626-EA5A-43AE48063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0B2416-18F0-0DB7-DAA0-8F257691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B90875-3272-3082-A5A3-5194C79D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76E8F-5EEB-F2A4-B27C-C5A58714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F0FD62-4871-7A28-52BD-D616E0CB5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F85C2-AE5D-98BA-9104-9B4B5556C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E420E-ADEF-9A1B-A8DB-8EEFD8BC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A6277-D456-171E-8D04-C89750CE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772D8-6B70-8CA7-383E-4EFF627E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899718-1E34-9A5B-BCFB-9C888B91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F07B5B-9364-B6BB-6630-08083A34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24F87B-8798-0B7A-CD6C-26E78983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DCEEB4-39AF-0F63-66AC-8769E260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A0781-A93A-F147-6EF6-E22B226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8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13B70-46C4-A5DF-2F82-D2BE2F50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710D6-6ECF-8D84-3E32-6764B07D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DD152-BDAE-16A5-6089-AD545CEB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B275E0-A216-899C-252A-3C324F056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F52D82-27C5-70FE-69B8-747BA007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6288E-670F-EEE6-054F-D901B5CC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67BE2-6C1B-760C-9431-57C3258E5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93E0E3-0B19-C570-4D50-EE2056EDE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4571D9-A2A2-DE33-7A93-25751174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B706B-3EB0-212A-4B82-004AC36A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A2FF76-5CAF-77DA-005C-BDCA37C68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3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6D7D65-B0C9-078E-847C-C7ECEFB3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E43124-B5AF-E1A6-2AFA-FB0C67986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33E46-95BB-F2C7-2916-61FA35542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ADCA1AF-D0E6-174C-7025-2CEE2C023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6D38D3-CCFC-C46F-4E57-E6318F376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102710-D622-4B7D-6C3E-059235C8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E46195-410A-E183-6E3E-9AC9B2513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C9ADD0-A3C2-77CD-4B65-3C5CC188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9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3C71C-CAAB-895F-32F9-9A22BED84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296815-E876-F7C4-3A52-5B80BD01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1CAB8C-4EF3-A585-AF3A-B9349AD1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6715D0-1602-A7E1-3E9B-1A2F6051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AF346F-C4A7-AEDE-AF70-19AB2945B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8B73E-038E-0C1C-E13C-C71A46AD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2E6689-663F-C193-F3FA-97FB7880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0D828-A676-5593-A03B-B3C4ED901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3918CF-CFE5-5307-A60C-05A14CD10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AEEE5-1769-2F0E-A7FF-A63DF28F1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8B94BD-DF3D-8225-E647-B45F8799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04C98E-D540-2FB0-E6D3-A68FABC4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EAAF70-702F-C82E-9D0E-8F3BEC32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6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32212-BF73-01A6-B035-874EC22CA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50EB70-D7EE-C430-5DDF-EA8C6B0F1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9EF366-B0F4-41C1-D125-099D9EA2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C9D64B-03FC-6717-B77D-89D3B2FF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416237-F24D-C6BF-5BBD-EA210366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BCD9F8-65A8-DF47-5827-52FA46C7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267120-724F-5C79-07E1-DBDC5947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A54092-C0D9-B566-EF4E-BC1A22371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2DAE39-C33F-289A-E7A1-244AF6BE8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5FD366-D530-4717-8188-BA3B2C14D21F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E9E6F2-A44D-13BE-42C5-1D1477E46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9C7213-05C6-88A6-9582-1345DCB46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DA2BA2-BE33-45BB-A081-75B403432B7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675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>
                <a:solidFill>
                  <a:srgbClr val="FFFFFF"/>
                </a:solidFill>
              </a:rPr>
              <a:t>Focusing: Orientation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830BFA-9496-5C00-2CBE-D5E52F499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Lesson 3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993" y="390832"/>
            <a:ext cx="9666554" cy="4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2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399737" y="321352"/>
            <a:ext cx="11392524" cy="1056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Non judgmentally and staying grounded in your present body/environment/conversation…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Image result for mindfulness dibujo">
            <a:extLst>
              <a:ext uri="{FF2B5EF4-FFF2-40B4-BE49-F238E27FC236}">
                <a16:creationId xmlns:a16="http://schemas.microsoft.com/office/drawing/2014/main" id="{AFB18982-C38F-A790-BFEB-502CB8766B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4" t="3865" r="6888" b="4051"/>
          <a:stretch/>
        </p:blipFill>
        <p:spPr bwMode="auto">
          <a:xfrm>
            <a:off x="3050304" y="1699019"/>
            <a:ext cx="6324842" cy="467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9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1459043" y="2875002"/>
            <a:ext cx="403235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Box breathing</a:t>
            </a:r>
            <a:endParaRPr lang="en-US" sz="3000" dirty="0"/>
          </a:p>
        </p:txBody>
      </p:sp>
      <p:sp>
        <p:nvSpPr>
          <p:cNvPr id="6" name="Marco 5">
            <a:extLst>
              <a:ext uri="{FF2B5EF4-FFF2-40B4-BE49-F238E27FC236}">
                <a16:creationId xmlns:a16="http://schemas.microsoft.com/office/drawing/2014/main" id="{2DB1EBEA-BBD9-9758-C2C8-6E3457B790CF}"/>
              </a:ext>
            </a:extLst>
          </p:cNvPr>
          <p:cNvSpPr/>
          <p:nvPr/>
        </p:nvSpPr>
        <p:spPr>
          <a:xfrm>
            <a:off x="6490741" y="1469036"/>
            <a:ext cx="4242216" cy="3717561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2F017AF-5B09-DF1C-84E5-1595A10D3B29}"/>
              </a:ext>
            </a:extLst>
          </p:cNvPr>
          <p:cNvSpPr txBox="1"/>
          <p:nvPr/>
        </p:nvSpPr>
        <p:spPr>
          <a:xfrm>
            <a:off x="8139659" y="899410"/>
            <a:ext cx="689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4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9491034-C419-56B0-D5DD-96C69288BFBD}"/>
              </a:ext>
            </a:extLst>
          </p:cNvPr>
          <p:cNvSpPr txBox="1"/>
          <p:nvPr/>
        </p:nvSpPr>
        <p:spPr>
          <a:xfrm>
            <a:off x="8267075" y="5388964"/>
            <a:ext cx="689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8FD67C6-F907-EA8F-0B9B-6E4FFCAE8396}"/>
              </a:ext>
            </a:extLst>
          </p:cNvPr>
          <p:cNvSpPr txBox="1"/>
          <p:nvPr/>
        </p:nvSpPr>
        <p:spPr>
          <a:xfrm>
            <a:off x="5491397" y="2949128"/>
            <a:ext cx="689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64C41B-4880-17E1-CE46-80610B414FED}"/>
              </a:ext>
            </a:extLst>
          </p:cNvPr>
          <p:cNvSpPr txBox="1"/>
          <p:nvPr/>
        </p:nvSpPr>
        <p:spPr>
          <a:xfrm>
            <a:off x="10920334" y="3069050"/>
            <a:ext cx="689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7524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90" name="Rectangle 7189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Most Amazing Health Benefits of Pomegranate Proven by Doctors -StoryTimes">
            <a:extLst>
              <a:ext uri="{FF2B5EF4-FFF2-40B4-BE49-F238E27FC236}">
                <a16:creationId xmlns:a16="http://schemas.microsoft.com/office/drawing/2014/main" id="{00913D1D-6554-2D23-7DD2-6637E3684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0"/>
          <a:stretch/>
        </p:blipFill>
        <p:spPr bwMode="auto">
          <a:xfrm>
            <a:off x="3124997" y="314802"/>
            <a:ext cx="9081750" cy="387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222"/>
          <a:stretch/>
        </p:blipFill>
        <p:spPr>
          <a:xfrm>
            <a:off x="7450110" y="4728116"/>
            <a:ext cx="4756637" cy="2129883"/>
          </a:xfrm>
          <a:prstGeom prst="rect">
            <a:avLst/>
          </a:prstGeom>
        </p:spPr>
      </p:pic>
      <p:sp useBgFill="1">
        <p:nvSpPr>
          <p:cNvPr id="7192" name="Freeform: Shape 7191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811CA9-056D-0763-4FA3-1AB1E3C222F5}"/>
              </a:ext>
            </a:extLst>
          </p:cNvPr>
          <p:cNvSpPr txBox="1"/>
          <p:nvPr/>
        </p:nvSpPr>
        <p:spPr>
          <a:xfrm>
            <a:off x="704537" y="1636434"/>
            <a:ext cx="4574239" cy="12339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Mindfulness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exercise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643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2C9AC27B-BCF8-4567-FCD3-30D4F136FCC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222"/>
          <a:stretch/>
        </p:blipFill>
        <p:spPr>
          <a:xfrm>
            <a:off x="4270" y="0"/>
            <a:ext cx="12202477" cy="6858000"/>
          </a:xfrm>
          <a:prstGeom prst="rect">
            <a:avLst/>
          </a:prstGeom>
        </p:spPr>
      </p:pic>
      <p:grpSp>
        <p:nvGrpSpPr>
          <p:cNvPr id="9223" name="Group 9222">
            <a:extLst>
              <a:ext uri="{FF2B5EF4-FFF2-40B4-BE49-F238E27FC236}">
                <a16:creationId xmlns:a16="http://schemas.microsoft.com/office/drawing/2014/main" id="{38555AC8-A31F-E4F7-01BB-AEFF5E8C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5338644"/>
            <a:ext cx="12202175" cy="1519356"/>
            <a:chOff x="-1" y="-29768"/>
            <a:chExt cx="12202175" cy="1519356"/>
          </a:xfrm>
        </p:grpSpPr>
        <p:sp>
          <p:nvSpPr>
            <p:cNvPr id="9224" name="Rectangle 9223">
              <a:extLst>
                <a:ext uri="{FF2B5EF4-FFF2-40B4-BE49-F238E27FC236}">
                  <a16:creationId xmlns:a16="http://schemas.microsoft.com/office/drawing/2014/main" id="{A3C03E37-7ED0-19AE-52C3-13E69D05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5" name="Rectangle 9224">
              <a:extLst>
                <a:ext uri="{FF2B5EF4-FFF2-40B4-BE49-F238E27FC236}">
                  <a16:creationId xmlns:a16="http://schemas.microsoft.com/office/drawing/2014/main" id="{E5518BEA-7506-877F-D89F-5B680FBB6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917093" y="-1801610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6" name="Rectangle 9225">
              <a:extLst>
                <a:ext uri="{FF2B5EF4-FFF2-40B4-BE49-F238E27FC236}">
                  <a16:creationId xmlns:a16="http://schemas.microsoft.com/office/drawing/2014/main" id="{E2E02916-7129-5FE5-2223-BD70F1BBB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00712" y="-3130481"/>
              <a:ext cx="1519356" cy="7720782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838200" y="5595614"/>
            <a:ext cx="6784181" cy="913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12 Areas of Balance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Free Vector | Life balance">
            <a:extLst>
              <a:ext uri="{FF2B5EF4-FFF2-40B4-BE49-F238E27FC236}">
                <a16:creationId xmlns:a16="http://schemas.microsoft.com/office/drawing/2014/main" id="{7F8B71E2-C29D-CA91-36E1-FF1D66B6C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08"/>
          <a:stretch/>
        </p:blipFill>
        <p:spPr bwMode="auto">
          <a:xfrm>
            <a:off x="4901784" y="-13133"/>
            <a:ext cx="6895476" cy="535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628E776-1721-B063-5123-0B08B3080053}"/>
              </a:ext>
            </a:extLst>
          </p:cNvPr>
          <p:cNvSpPr txBox="1"/>
          <p:nvPr/>
        </p:nvSpPr>
        <p:spPr>
          <a:xfrm>
            <a:off x="677300" y="1655536"/>
            <a:ext cx="3814997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Finding out what is wrong in these areas can point us to possible goals for the client to pursue.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1151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5393"/>
          </a:xfrm>
        </p:spPr>
        <p:txBody>
          <a:bodyPr>
            <a:noAutofit/>
          </a:bodyPr>
          <a:lstStyle/>
          <a:p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When the client know that something is wrong,  but not </a:t>
            </a:r>
            <a:r>
              <a:rPr lang="en-US" sz="3000" b="1" u="sng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353868" y="3272717"/>
            <a:ext cx="3282845" cy="71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Values Illustration by Daniel Stanley on Dribbble">
            <a:extLst>
              <a:ext uri="{FF2B5EF4-FFF2-40B4-BE49-F238E27FC236}">
                <a16:creationId xmlns:a16="http://schemas.microsoft.com/office/drawing/2014/main" id="{D83E1CE4-FAE7-0921-F36A-F1A17CA6D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228" y="97455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35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38724" y="161654"/>
            <a:ext cx="31629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Cognitive Dissonance</a:t>
            </a:r>
            <a:endParaRPr lang="en-US" sz="400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6502E94-8315-8590-9F58-8BEFB257D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794" y="1734732"/>
            <a:ext cx="5006714" cy="2792298"/>
          </a:xfrm>
        </p:spPr>
        <p:txBody>
          <a:bodyPr>
            <a:noAutofit/>
          </a:bodyPr>
          <a:lstStyle/>
          <a:p>
            <a:pPr algn="just"/>
            <a:r>
              <a:rPr lang="en-US" sz="3500" dirty="0">
                <a:solidFill>
                  <a:srgbClr val="001D35"/>
                </a:solidFill>
                <a:effectLst/>
                <a:latin typeface="Raleway Medium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Psychological state of discomfort that occurs when someone holds conflicting beliefs, values, or attitudes</a:t>
            </a:r>
            <a:endParaRPr lang="en-US" sz="35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F3BF054-D258-6748-4618-EA27DB83EBCA}"/>
              </a:ext>
            </a:extLst>
          </p:cNvPr>
          <p:cNvSpPr txBox="1"/>
          <p:nvPr/>
        </p:nvSpPr>
        <p:spPr>
          <a:xfrm>
            <a:off x="-1" y="5913966"/>
            <a:ext cx="12192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solidFill>
                  <a:srgbClr val="001D35"/>
                </a:solidFill>
                <a:effectLst/>
                <a:latin typeface="Raleway Medium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People experience cognitive dissonance when their actions are not in line with their values or beliefs.</a:t>
            </a:r>
            <a:endParaRPr lang="en-US" sz="3000" b="1" dirty="0"/>
          </a:p>
        </p:txBody>
      </p:sp>
      <p:pic>
        <p:nvPicPr>
          <p:cNvPr id="11266" name="Picture 2" descr="Image result for cognitive disonance dibujo">
            <a:extLst>
              <a:ext uri="{FF2B5EF4-FFF2-40B4-BE49-F238E27FC236}">
                <a16:creationId xmlns:a16="http://schemas.microsoft.com/office/drawing/2014/main" id="{DAEC215D-6942-20CA-DB77-4C79428B38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0" t="13126" r="11024" b="12325"/>
          <a:stretch/>
        </p:blipFill>
        <p:spPr bwMode="auto">
          <a:xfrm>
            <a:off x="5899759" y="161654"/>
            <a:ext cx="5147992" cy="49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454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12294">
            <a:extLst>
              <a:ext uri="{FF2B5EF4-FFF2-40B4-BE49-F238E27FC236}">
                <a16:creationId xmlns:a16="http://schemas.microsoft.com/office/drawing/2014/main" id="{3B337C2F-F4B9-764C-45E5-86A1306E1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176" y="5338644"/>
            <a:ext cx="12202176" cy="1519355"/>
            <a:chOff x="-10176" y="5338644"/>
            <a:chExt cx="12202176" cy="1519355"/>
          </a:xfrm>
        </p:grpSpPr>
        <p:sp>
          <p:nvSpPr>
            <p:cNvPr id="12296" name="Rectangle 12295">
              <a:extLst>
                <a:ext uri="{FF2B5EF4-FFF2-40B4-BE49-F238E27FC236}">
                  <a16:creationId xmlns:a16="http://schemas.microsoft.com/office/drawing/2014/main" id="{DE1E11FF-4A87-A65F-DAEC-E20057A3F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V="1">
              <a:off x="5331238" y="-2767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7" name="Rectangle 12296">
              <a:extLst>
                <a:ext uri="{FF2B5EF4-FFF2-40B4-BE49-F238E27FC236}">
                  <a16:creationId xmlns:a16="http://schemas.microsoft.com/office/drawing/2014/main" id="{1719AAC3-64F6-CEDF-0B56-5C0C6BD3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V="1">
              <a:off x="8906919" y="3566802"/>
              <a:ext cx="1507122" cy="5063040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98" name="Rectangle 12297">
              <a:extLst>
                <a:ext uri="{FF2B5EF4-FFF2-40B4-BE49-F238E27FC236}">
                  <a16:creationId xmlns:a16="http://schemas.microsoft.com/office/drawing/2014/main" id="{BA0DE637-E8FB-63A7-A5E2-E28DBE1A4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V="1">
              <a:off x="3921534" y="1406934"/>
              <a:ext cx="1519355" cy="9382775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9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7330190" y="5471410"/>
            <a:ext cx="3985512" cy="1049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US" sz="5000" b="1" dirty="0">
                <a:solidFill>
                  <a:srgbClr val="FFFFFF"/>
                </a:solidFill>
                <a:effectLst/>
              </a:rPr>
              <a:t>Wheel of life</a:t>
            </a:r>
            <a:endParaRPr lang="en-US" sz="5000" dirty="0">
              <a:solidFill>
                <a:srgbClr val="FFFFFF"/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" r="62388" b="25196"/>
          <a:stretch/>
        </p:blipFill>
        <p:spPr>
          <a:xfrm>
            <a:off x="7330190" y="696649"/>
            <a:ext cx="4495577" cy="4443376"/>
          </a:xfrm>
          <a:prstGeom prst="rect">
            <a:avLst/>
          </a:prstGeom>
        </p:spPr>
      </p:pic>
      <p:pic>
        <p:nvPicPr>
          <p:cNvPr id="12292" name="Picture 4" descr="Wheel of life. Coaching tool in blue diagram with icon. Life coaching ...">
            <a:extLst>
              <a:ext uri="{FF2B5EF4-FFF2-40B4-BE49-F238E27FC236}">
                <a16:creationId xmlns:a16="http://schemas.microsoft.com/office/drawing/2014/main" id="{A8966B0F-6A3D-4E54-7009-943AA0818A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8" t="8814" r="12335" b="17513"/>
          <a:stretch/>
        </p:blipFill>
        <p:spPr bwMode="auto">
          <a:xfrm>
            <a:off x="-10177" y="0"/>
            <a:ext cx="73336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719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558" y="3660411"/>
            <a:ext cx="3687581" cy="1172980"/>
          </a:xfrm>
        </p:spPr>
        <p:txBody>
          <a:bodyPr>
            <a:noAutofit/>
          </a:bodyPr>
          <a:lstStyle/>
          <a:p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Discovering the Ultimate Why </a:t>
            </a:r>
            <a:endParaRPr lang="en-US" sz="3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794480" y="2100897"/>
            <a:ext cx="40323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7 Layers deep</a:t>
            </a:r>
            <a:endParaRPr lang="en-US" sz="4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3B9FC79-7AA3-32A2-7141-465E200B33C9}"/>
              </a:ext>
            </a:extLst>
          </p:cNvPr>
          <p:cNvSpPr txBox="1"/>
          <p:nvPr/>
        </p:nvSpPr>
        <p:spPr>
          <a:xfrm>
            <a:off x="5961088" y="238647"/>
            <a:ext cx="6096000" cy="1169551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1</a:t>
            </a:r>
          </a:p>
          <a:p>
            <a:r>
              <a:rPr lang="en-US" sz="2500" dirty="0"/>
              <a:t>What is important to you about becoming successful?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AA4C47-AC71-89E2-E2C3-F3CACE34333D}"/>
              </a:ext>
            </a:extLst>
          </p:cNvPr>
          <p:cNvSpPr txBox="1"/>
          <p:nvPr/>
        </p:nvSpPr>
        <p:spPr>
          <a:xfrm>
            <a:off x="5961088" y="1531308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2</a:t>
            </a:r>
          </a:p>
          <a:p>
            <a:r>
              <a:rPr lang="en-US" sz="2500" dirty="0"/>
              <a:t>Why is it important for you to ____________?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495A15-CB6B-52E9-2785-60B5C9D11EC5}"/>
              </a:ext>
            </a:extLst>
          </p:cNvPr>
          <p:cNvSpPr txBox="1"/>
          <p:nvPr/>
        </p:nvSpPr>
        <p:spPr>
          <a:xfrm>
            <a:off x="5961088" y="2454840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3</a:t>
            </a:r>
          </a:p>
          <a:p>
            <a:r>
              <a:rPr lang="en-US" sz="2500" dirty="0"/>
              <a:t>Why is it important for you to ____________?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2E0CAD3-A186-DFBE-CF61-5E69D5A33DB5}"/>
              </a:ext>
            </a:extLst>
          </p:cNvPr>
          <p:cNvSpPr txBox="1"/>
          <p:nvPr/>
        </p:nvSpPr>
        <p:spPr>
          <a:xfrm>
            <a:off x="5961088" y="3378372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4</a:t>
            </a:r>
          </a:p>
          <a:p>
            <a:r>
              <a:rPr lang="en-US" sz="2500" dirty="0"/>
              <a:t>Why is it important for you to ____________?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98D071C-1F5B-0C4E-736F-20B4A6B687BB}"/>
              </a:ext>
            </a:extLst>
          </p:cNvPr>
          <p:cNvSpPr txBox="1"/>
          <p:nvPr/>
        </p:nvSpPr>
        <p:spPr>
          <a:xfrm>
            <a:off x="5961088" y="4301904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5</a:t>
            </a:r>
          </a:p>
          <a:p>
            <a:r>
              <a:rPr lang="en-US" sz="2500" dirty="0"/>
              <a:t>Why is it important for you to ____________?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F7743D1-A0E2-AB50-1CB4-63E077EDDBD1}"/>
              </a:ext>
            </a:extLst>
          </p:cNvPr>
          <p:cNvSpPr txBox="1"/>
          <p:nvPr/>
        </p:nvSpPr>
        <p:spPr>
          <a:xfrm>
            <a:off x="5961088" y="5193383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6</a:t>
            </a:r>
          </a:p>
          <a:p>
            <a:r>
              <a:rPr lang="en-US" sz="2500" dirty="0"/>
              <a:t>Why is it important for you to ____________?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0670B03-F703-71E6-3D18-A780FFA30F1E}"/>
              </a:ext>
            </a:extLst>
          </p:cNvPr>
          <p:cNvSpPr txBox="1"/>
          <p:nvPr/>
        </p:nvSpPr>
        <p:spPr>
          <a:xfrm>
            <a:off x="5961088" y="6073170"/>
            <a:ext cx="6096000" cy="78483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Level 7</a:t>
            </a:r>
          </a:p>
          <a:p>
            <a:r>
              <a:rPr lang="en-US" sz="2500" dirty="0"/>
              <a:t>Why is it important for you to ____________?</a:t>
            </a:r>
          </a:p>
        </p:txBody>
      </p:sp>
    </p:spTree>
    <p:extLst>
      <p:ext uri="{BB962C8B-B14F-4D97-AF65-F5344CB8AC3E}">
        <p14:creationId xmlns:p14="http://schemas.microsoft.com/office/powerpoint/2010/main" val="3010281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2053654" y="217557"/>
            <a:ext cx="109278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Meaning making and making a life</a:t>
            </a:r>
            <a:endParaRPr lang="en-US" sz="4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E4B0D7-AD36-6A3C-379F-23D661D206E5}"/>
              </a:ext>
            </a:extLst>
          </p:cNvPr>
          <p:cNvSpPr txBox="1"/>
          <p:nvPr/>
        </p:nvSpPr>
        <p:spPr>
          <a:xfrm>
            <a:off x="359765" y="1450060"/>
            <a:ext cx="3912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Belief / Identity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Thoughts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Emotions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Behaviors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Outcome / Results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1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0340" cy="167081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3502616" y="111023"/>
            <a:ext cx="94788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Meaning making and making a life</a:t>
            </a:r>
            <a:endParaRPr lang="en-US" sz="40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E4B0D7-AD36-6A3C-379F-23D661D206E5}"/>
              </a:ext>
            </a:extLst>
          </p:cNvPr>
          <p:cNvSpPr txBox="1"/>
          <p:nvPr/>
        </p:nvSpPr>
        <p:spPr>
          <a:xfrm>
            <a:off x="371472" y="2081210"/>
            <a:ext cx="3912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Belief / Identity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Thoughts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Emotions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Behaviors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000" b="1">
                <a:solidFill>
                  <a:schemeClr val="accent5">
                    <a:lumMod val="50000"/>
                  </a:schemeClr>
                </a:solidFill>
              </a:rPr>
              <a:t>Outcome / Results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338" name="Picture 2" descr="Image result for iceberg dibujo">
            <a:extLst>
              <a:ext uri="{FF2B5EF4-FFF2-40B4-BE49-F238E27FC236}">
                <a16:creationId xmlns:a16="http://schemas.microsoft.com/office/drawing/2014/main" id="{A8FF1E38-632C-D306-0301-794938A3A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192" y="818909"/>
            <a:ext cx="5971282" cy="597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AE8C2A5-7204-0B9E-FF3E-826EC37D3281}"/>
              </a:ext>
            </a:extLst>
          </p:cNvPr>
          <p:cNvSpPr txBox="1"/>
          <p:nvPr/>
        </p:nvSpPr>
        <p:spPr>
          <a:xfrm>
            <a:off x="6747882" y="5269243"/>
            <a:ext cx="26059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Belief / Identity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0EC4C5-A95E-E1B5-6F71-7C9409D6FAEC}"/>
              </a:ext>
            </a:extLst>
          </p:cNvPr>
          <p:cNvSpPr txBox="1"/>
          <p:nvPr/>
        </p:nvSpPr>
        <p:spPr>
          <a:xfrm>
            <a:off x="7118937" y="4322830"/>
            <a:ext cx="18960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Thoughts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1A00AF-B417-667F-CDE2-3C303820940E}"/>
              </a:ext>
            </a:extLst>
          </p:cNvPr>
          <p:cNvSpPr txBox="1"/>
          <p:nvPr/>
        </p:nvSpPr>
        <p:spPr>
          <a:xfrm>
            <a:off x="7118937" y="3590943"/>
            <a:ext cx="18960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Emotions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F648CB-6759-5674-5757-9BFD70E19600}"/>
              </a:ext>
            </a:extLst>
          </p:cNvPr>
          <p:cNvSpPr txBox="1"/>
          <p:nvPr/>
        </p:nvSpPr>
        <p:spPr>
          <a:xfrm>
            <a:off x="7044000" y="2760103"/>
            <a:ext cx="189600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dirty="0"/>
              <a:t>Behaviors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C3CFF85-ECC6-73D0-22E4-4F6BED38CFBB}"/>
              </a:ext>
            </a:extLst>
          </p:cNvPr>
          <p:cNvSpPr txBox="1"/>
          <p:nvPr/>
        </p:nvSpPr>
        <p:spPr>
          <a:xfrm>
            <a:off x="6206041" y="2094574"/>
            <a:ext cx="357192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700" b="1" dirty="0"/>
              <a:t>Outcomes / Results</a:t>
            </a:r>
          </a:p>
        </p:txBody>
      </p:sp>
    </p:spTree>
    <p:extLst>
      <p:ext uri="{BB962C8B-B14F-4D97-AF65-F5344CB8AC3E}">
        <p14:creationId xmlns:p14="http://schemas.microsoft.com/office/powerpoint/2010/main" val="99103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2434" y="2913861"/>
            <a:ext cx="6781448" cy="3083141"/>
          </a:xfrm>
        </p:spPr>
        <p:txBody>
          <a:bodyPr>
            <a:normAutofit fontScale="90000"/>
          </a:bodyPr>
          <a:lstStyle/>
          <a:p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 a kind of counseling, just developing more skill and using more tool.</a:t>
            </a: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Focusing</a:t>
            </a:r>
            <a:r>
              <a:rPr lang="en-US" sz="3000" b="1" dirty="0"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moving forward</a:t>
            </a: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1469038" y="1911809"/>
            <a:ext cx="403235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coaching?</a:t>
            </a:r>
            <a:endParaRPr lang="en-US" sz="3000" dirty="0"/>
          </a:p>
        </p:txBody>
      </p:sp>
      <p:pic>
        <p:nvPicPr>
          <p:cNvPr id="2050" name="Picture 2" descr="Image result for coaching dibujo">
            <a:extLst>
              <a:ext uri="{FF2B5EF4-FFF2-40B4-BE49-F238E27FC236}">
                <a16:creationId xmlns:a16="http://schemas.microsoft.com/office/drawing/2014/main" id="{9957B342-FAB8-14A5-B73C-0131FDF71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851" y="595933"/>
            <a:ext cx="4013512" cy="28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5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0354" y="4313420"/>
            <a:ext cx="6181842" cy="1829737"/>
          </a:xfrm>
        </p:spPr>
        <p:txBody>
          <a:bodyPr>
            <a:noAutofit/>
          </a:bodyPr>
          <a:lstStyle/>
          <a:p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Non Judgmental Awareness </a:t>
            </a: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3716664" y="1708878"/>
            <a:ext cx="199369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Curiosity</a:t>
            </a:r>
            <a:endParaRPr lang="en-US" sz="3000" dirty="0"/>
          </a:p>
        </p:txBody>
      </p:sp>
      <p:pic>
        <p:nvPicPr>
          <p:cNvPr id="1026" name="Picture 2" descr="Image result for curiosity dibujo">
            <a:extLst>
              <a:ext uri="{FF2B5EF4-FFF2-40B4-BE49-F238E27FC236}">
                <a16:creationId xmlns:a16="http://schemas.microsoft.com/office/drawing/2014/main" id="{1DC1A84F-AD4D-8431-D4A3-59A005AEE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6" t="9888" r="15571" b="7498"/>
          <a:stretch/>
        </p:blipFill>
        <p:spPr bwMode="auto">
          <a:xfrm>
            <a:off x="6905858" y="944379"/>
            <a:ext cx="3572267" cy="248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What does it mean to be non-judgmental? - Quora">
            <a:extLst>
              <a:ext uri="{FF2B5EF4-FFF2-40B4-BE49-F238E27FC236}">
                <a16:creationId xmlns:a16="http://schemas.microsoft.com/office/drawing/2014/main" id="{6FEE8D36-1125-4A92-476C-B43A9ED9D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04" y="3222246"/>
            <a:ext cx="451485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12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256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39" y="3745174"/>
            <a:ext cx="4673731" cy="1829737"/>
          </a:xfrm>
        </p:spPr>
        <p:txBody>
          <a:bodyPr>
            <a:normAutofit fontScale="90000"/>
          </a:bodyPr>
          <a:lstStyle/>
          <a:p>
            <a:b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Desire for balance is a factory setting, like safety and routine</a:t>
            </a:r>
            <a:b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1379895" y="1504516"/>
            <a:ext cx="27132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endParaRPr lang="en-US" sz="4000" dirty="0"/>
          </a:p>
        </p:txBody>
      </p:sp>
      <p:pic>
        <p:nvPicPr>
          <p:cNvPr id="3074" name="Picture 2" descr="Free Law Scales Cliparts, Download Free Law Scales Cliparts png images ...">
            <a:extLst>
              <a:ext uri="{FF2B5EF4-FFF2-40B4-BE49-F238E27FC236}">
                <a16:creationId xmlns:a16="http://schemas.microsoft.com/office/drawing/2014/main" id="{C8E6DCA1-2F0B-4965-E3F0-A5746AB8AB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3" t="5919" r="15356" b="12461"/>
          <a:stretch/>
        </p:blipFill>
        <p:spPr bwMode="auto">
          <a:xfrm>
            <a:off x="5319908" y="350544"/>
            <a:ext cx="6621008" cy="590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43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4953312" y="1801949"/>
            <a:ext cx="654414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Focusing: (Spotlighting)</a:t>
            </a:r>
            <a:r>
              <a:rPr lang="en-US" sz="5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5000" dirty="0"/>
          </a:p>
        </p:txBody>
      </p:sp>
      <p:pic>
        <p:nvPicPr>
          <p:cNvPr id="4098" name="Picture 2" descr="Image result for spotlight dibujo">
            <a:extLst>
              <a:ext uri="{FF2B5EF4-FFF2-40B4-BE49-F238E27FC236}">
                <a16:creationId xmlns:a16="http://schemas.microsoft.com/office/drawing/2014/main" id="{F836CB7A-D3A7-2AC3-ABC2-972ED434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73" y="495093"/>
            <a:ext cx="4365025" cy="436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0083321-9904-9FF8-FCAF-C71BF80657BF}"/>
              </a:ext>
            </a:extLst>
          </p:cNvPr>
          <p:cNvSpPr txBox="1"/>
          <p:nvPr/>
        </p:nvSpPr>
        <p:spPr>
          <a:xfrm>
            <a:off x="779489" y="5065763"/>
            <a:ext cx="109265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Showing up in the conversation in a way that shines a spotlight on one area of your work with the client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4378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66C9FF4-E2D4-1879-6AF4-A08C91B1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555" y="2509127"/>
            <a:ext cx="4673731" cy="1829737"/>
          </a:xfrm>
        </p:spPr>
        <p:txBody>
          <a:bodyPr>
            <a:normAutofit fontScale="90000"/>
          </a:bodyPr>
          <a:lstStyle/>
          <a:p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did you get here? </a:t>
            </a: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1154244" y="1265732"/>
            <a:ext cx="403235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you now? </a:t>
            </a:r>
            <a:endParaRPr lang="en-US" sz="3000" dirty="0"/>
          </a:p>
        </p:txBody>
      </p:sp>
      <p:pic>
        <p:nvPicPr>
          <p:cNvPr id="1028" name="Picture 4" descr="How Did You Get Here? - Faith Church">
            <a:extLst>
              <a:ext uri="{FF2B5EF4-FFF2-40B4-BE49-F238E27FC236}">
                <a16:creationId xmlns:a16="http://schemas.microsoft.com/office/drawing/2014/main" id="{3060C578-9659-2BBA-BBA9-D716001DD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533" y="571500"/>
            <a:ext cx="4450204" cy="445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50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617046AE-1D9B-5EAF-4E63-E715AD4D4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659" y="404734"/>
            <a:ext cx="11382531" cy="944381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power of the mind to create your life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4E31B3-799A-80A0-D1F1-C6712C3E2A81}"/>
              </a:ext>
            </a:extLst>
          </p:cNvPr>
          <p:cNvSpPr txBox="1"/>
          <p:nvPr/>
        </p:nvSpPr>
        <p:spPr>
          <a:xfrm>
            <a:off x="1106147" y="4947105"/>
            <a:ext cx="9979702" cy="71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 live each moment, but first…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Power Of Mind Stock Illustration - Download Image Now - iStock">
            <a:extLst>
              <a:ext uri="{FF2B5EF4-FFF2-40B4-BE49-F238E27FC236}">
                <a16:creationId xmlns:a16="http://schemas.microsoft.com/office/drawing/2014/main" id="{AAD7A978-7524-5B92-F090-40997B992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12" y="1537624"/>
            <a:ext cx="3220971" cy="322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123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D658554-4CC1-4559-9C7C-D3377794A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24920ED-A56A-5CDA-CCC7-ED396B6A9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8" y="3705611"/>
            <a:ext cx="10491655" cy="11692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 b="1" dirty="0"/>
              <a:t>MINDFULNESS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B1072B9-A652-1107-3621-B8E21E565BCE}"/>
              </a:ext>
            </a:extLst>
          </p:cNvPr>
          <p:cNvSpPr txBox="1"/>
          <p:nvPr/>
        </p:nvSpPr>
        <p:spPr>
          <a:xfrm>
            <a:off x="422144" y="5026290"/>
            <a:ext cx="10434172" cy="920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000">
                <a:effectLst/>
              </a:rPr>
              <a:t>Experience the power of NOW </a:t>
            </a:r>
            <a:endParaRPr lang="en-US" sz="30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D443019-571F-4479-AFDB-8DBAEC505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9656"/>
          <a:stretch/>
        </p:blipFill>
        <p:spPr>
          <a:xfrm>
            <a:off x="422144" y="10"/>
            <a:ext cx="10943844" cy="359901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8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A5A513C4-CCC6-C0D4-42E9-42987EFF422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28B0349-167B-E941-CD79-294A5D1F97A0}"/>
              </a:ext>
            </a:extLst>
          </p:cNvPr>
          <p:cNvSpPr txBox="1"/>
          <p:nvPr/>
        </p:nvSpPr>
        <p:spPr>
          <a:xfrm>
            <a:off x="1149245" y="606164"/>
            <a:ext cx="989350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Use mindfulness to keep client focused on now</a:t>
            </a:r>
          </a:p>
        </p:txBody>
      </p:sp>
      <p:pic>
        <p:nvPicPr>
          <p:cNvPr id="6148" name="Picture 4" descr="Image result for mindfulness dibujo">
            <a:extLst>
              <a:ext uri="{FF2B5EF4-FFF2-40B4-BE49-F238E27FC236}">
                <a16:creationId xmlns:a16="http://schemas.microsoft.com/office/drawing/2014/main" id="{27F3948D-4886-01F0-5E69-9B4499EE0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66" y="1475089"/>
            <a:ext cx="5406348" cy="35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48E5951-06FA-2C55-E41C-5B149CEEF646}"/>
              </a:ext>
            </a:extLst>
          </p:cNvPr>
          <p:cNvSpPr txBox="1"/>
          <p:nvPr/>
        </p:nvSpPr>
        <p:spPr>
          <a:xfrm>
            <a:off x="2537085" y="5382911"/>
            <a:ext cx="76112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000" b="1" dirty="0">
                <a:effectLst/>
                <a:latin typeface="Raleway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 mindfulness for some reason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20056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353</Words>
  <Application>Microsoft Office PowerPoint</Application>
  <PresentationFormat>Panorámica</PresentationFormat>
  <Paragraphs>75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Helvetica Neue Medium</vt:lpstr>
      <vt:lpstr>Raleway Medium</vt:lpstr>
      <vt:lpstr>Wingdings</vt:lpstr>
      <vt:lpstr>Tema de Office</vt:lpstr>
      <vt:lpstr>Focusing: Orientation</vt:lpstr>
      <vt:lpstr>  Is a kind of counseling, just developing more skill and using more tool.  Focusing in moving forward  </vt:lpstr>
      <vt:lpstr>  Non Judgmental Awareness   </vt:lpstr>
      <vt:lpstr>  Desire for balance is a factory setting, like safety and routine  </vt:lpstr>
      <vt:lpstr>Presentación de PowerPoint</vt:lpstr>
      <vt:lpstr>  How did you get here?   </vt:lpstr>
      <vt:lpstr>The power of the mind to create your life</vt:lpstr>
      <vt:lpstr>MINDFULNESS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When the client know that something is wrong,  but not what </vt:lpstr>
      <vt:lpstr>Psychological state of discomfort that occurs when someone holds conflicting beliefs, values, or attitudes</vt:lpstr>
      <vt:lpstr>Presentación de PowerPoint</vt:lpstr>
      <vt:lpstr>Discovering the Ultimate Why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Maritza Gomez</dc:creator>
  <cp:lastModifiedBy>Maritza Gomez</cp:lastModifiedBy>
  <cp:revision>13</cp:revision>
  <dcterms:created xsi:type="dcterms:W3CDTF">2024-10-16T13:54:25Z</dcterms:created>
  <dcterms:modified xsi:type="dcterms:W3CDTF">2024-10-16T16:22:40Z</dcterms:modified>
</cp:coreProperties>
</file>